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 id="2147483695" r:id="rId2"/>
    <p:sldMasterId id="2147483696" r:id="rId3"/>
    <p:sldMasterId id="2147483697" r:id="rId4"/>
  </p:sldMasterIdLst>
  <p:notesMasterIdLst>
    <p:notesMasterId r:id="rId45"/>
  </p:notesMasterIdLst>
  <p:sldIdLst>
    <p:sldId id="256" r:id="rId5"/>
    <p:sldId id="258" r:id="rId6"/>
    <p:sldId id="259" r:id="rId7"/>
    <p:sldId id="260" r:id="rId8"/>
    <p:sldId id="261" r:id="rId9"/>
    <p:sldId id="262" r:id="rId10"/>
    <p:sldId id="263" r:id="rId11"/>
    <p:sldId id="264" r:id="rId12"/>
    <p:sldId id="265" r:id="rId13"/>
    <p:sldId id="266" r:id="rId14"/>
    <p:sldId id="267" r:id="rId15"/>
    <p:sldId id="268" r:id="rId16"/>
    <p:sldId id="295" r:id="rId17"/>
    <p:sldId id="269" r:id="rId18"/>
    <p:sldId id="270" r:id="rId19"/>
    <p:sldId id="271" r:id="rId20"/>
    <p:sldId id="296"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94" r:id="rId39"/>
    <p:sldId id="293" r:id="rId40"/>
    <p:sldId id="289" r:id="rId41"/>
    <p:sldId id="290" r:id="rId42"/>
    <p:sldId id="291" r:id="rId43"/>
    <p:sldId id="292" r:id="rId44"/>
  </p:sldIdLst>
  <p:sldSz cx="7772400" cy="10058400"/>
  <p:notesSz cx="6858000" cy="9144000"/>
  <p:embeddedFontLst>
    <p:embeddedFont>
      <p:font typeface="Helvetica Neue" panose="020B0604020202020204" charset="0"/>
      <p:regular r:id="rId46"/>
      <p:bold r:id="rId47"/>
      <p:italic r:id="rId48"/>
      <p:boldItalic r:id="rId49"/>
    </p:embeddedFont>
    <p:embeddedFont>
      <p:font typeface="Open Sans" panose="020B0606030504020204" pitchFamily="34" charset="0"/>
      <p:regular r:id="rId50"/>
      <p:bold r:id="rId51"/>
      <p:italic r:id="rId52"/>
      <p:boldItalic r:id="rId53"/>
    </p:embeddedFont>
    <p:embeddedFont>
      <p:font typeface="Open Sans Light" panose="020B0306030504020204" pitchFamily="3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82" autoAdjust="0"/>
    <p:restoredTop sz="94660"/>
  </p:normalViewPr>
  <p:slideViewPr>
    <p:cSldViewPr snapToGrid="0">
      <p:cViewPr varScale="1">
        <p:scale>
          <a:sx n="53" d="100"/>
          <a:sy n="53" d="100"/>
        </p:scale>
        <p:origin x="2338"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4.fntdata"/><Relationship Id="rId57" Type="http://schemas.openxmlformats.org/officeDocument/2006/relationships/font" Target="fonts/font12.fntdata"/><Relationship Id="rId61"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7.fntdata"/><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4.xml"/><Relationship Id="rId51" Type="http://schemas.openxmlformats.org/officeDocument/2006/relationships/font" Target="fonts/font6.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1.fntdata"/><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e9ed12aab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e9ed12a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b56220c88e_0_10: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b56220c88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b5aeec777a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b5aeec77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b5aeec777a_0_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b5aeec777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b56220c88e_0_15: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b56220c88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b5aeec777a_0_1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b5aeec777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b5aeec777a_0_2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b5aeec777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b56220c88e_0_20: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b56220c88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b5aeec777a_0_2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b5aeec777a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b5aeec777a_0_3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b5aeec777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c28c705c4_0_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g8c28c705c4_0_7: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8d8c850c25_0_3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g8d8c850c25_0_33: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aaf3aa860d_0_6: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aaf3aa860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b5aeec777a_0_4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b5aeec777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b5aeec777a_0_5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b5aeec777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aaf3aa860d_0_11: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aaf3aa860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b5aeec777a_0_6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b5aeec777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b5aeec777a_0_6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b5aeec777a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b5aeec777a_0_7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b5aeec777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b5aeec777a_0_7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b5aeec777a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aaf3aa860d_0_16: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aaf3aa860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b5aeec777a_0_8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b5aeec777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b632a1af1d_0_0: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b632a1af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b5aeec777a_0_8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b5aeec777a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b5aeec777a_0_9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b5aeec77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aaf3aa860d_0_2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aaf3aa860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64b864f3db_0_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g64b864f3db_0_1: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b56220c88e_0_0: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b56220c88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b632a1af1d_0_2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b632a1af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aaf3aa860d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aaf3aa86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d8c850c25_0_8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8d8c850c2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62fb0d8af8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g62fb0d8af8_0_0: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8da7220471_0_8: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8da722047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afd1c8e08f_0_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afd1c8e08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afd1c8e08f_0_1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afd1c8e08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fd1c8e08f_0_2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fd1c8e08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5"/>
        <p:cNvGrpSpPr/>
        <p:nvPr/>
      </p:nvGrpSpPr>
      <p:grpSpPr>
        <a:xfrm>
          <a:off x="0" y="0"/>
          <a:ext cx="0" cy="0"/>
          <a:chOff x="0" y="0"/>
          <a:chExt cx="0" cy="0"/>
        </a:xfrm>
      </p:grpSpPr>
      <p:sp>
        <p:nvSpPr>
          <p:cNvPr id="56" name="Google Shape;56;p14"/>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7" name="Google Shape;57;p14"/>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16"/>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5" name="Google Shape;65;p17"/>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6" name="Google Shape;66;p17"/>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9"/>
        <p:cNvGrpSpPr/>
        <p:nvPr/>
      </p:nvGrpSpPr>
      <p:grpSpPr>
        <a:xfrm>
          <a:off x="0" y="0"/>
          <a:ext cx="0" cy="0"/>
          <a:chOff x="0" y="0"/>
          <a:chExt cx="0" cy="0"/>
        </a:xfrm>
      </p:grpSpPr>
      <p:sp>
        <p:nvSpPr>
          <p:cNvPr id="70" name="Google Shape;70;p19"/>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 name="Google Shape;71;p19"/>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4"/>
        <p:cNvGrpSpPr/>
        <p:nvPr/>
      </p:nvGrpSpPr>
      <p:grpSpPr>
        <a:xfrm>
          <a:off x="0" y="0"/>
          <a:ext cx="0" cy="0"/>
          <a:chOff x="0" y="0"/>
          <a:chExt cx="0" cy="0"/>
        </a:xfrm>
      </p:grpSpPr>
      <p:sp>
        <p:nvSpPr>
          <p:cNvPr id="75" name="Google Shape;75;p21"/>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1"/>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7" name="Google Shape;77;p21"/>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8" name="Google Shape;78;p21"/>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9"/>
        <p:cNvGrpSpPr/>
        <p:nvPr/>
      </p:nvGrpSpPr>
      <p:grpSpPr>
        <a:xfrm>
          <a:off x="0" y="0"/>
          <a:ext cx="0" cy="0"/>
          <a:chOff x="0" y="0"/>
          <a:chExt cx="0" cy="0"/>
        </a:xfrm>
      </p:grpSpPr>
      <p:sp>
        <p:nvSpPr>
          <p:cNvPr id="80" name="Google Shape;80;p22"/>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1"/>
        <p:cNvGrpSpPr/>
        <p:nvPr/>
      </p:nvGrpSpPr>
      <p:grpSpPr>
        <a:xfrm>
          <a:off x="0" y="0"/>
          <a:ext cx="0" cy="0"/>
          <a:chOff x="0" y="0"/>
          <a:chExt cx="0" cy="0"/>
        </a:xfrm>
      </p:grpSpPr>
      <p:sp>
        <p:nvSpPr>
          <p:cNvPr id="82" name="Google Shape;82;p23"/>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3" name="Google Shape;83;p23"/>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9"/>
        <p:cNvGrpSpPr/>
        <p:nvPr/>
      </p:nvGrpSpPr>
      <p:grpSpPr>
        <a:xfrm>
          <a:off x="0" y="0"/>
          <a:ext cx="0" cy="0"/>
          <a:chOff x="0" y="0"/>
          <a:chExt cx="0" cy="0"/>
        </a:xfrm>
      </p:grpSpPr>
      <p:sp>
        <p:nvSpPr>
          <p:cNvPr id="90" name="Google Shape;90;p26"/>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1" name="Google Shape;91;p26"/>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2"/>
        <p:cNvGrpSpPr/>
        <p:nvPr/>
      </p:nvGrpSpPr>
      <p:grpSpPr>
        <a:xfrm>
          <a:off x="0" y="0"/>
          <a:ext cx="0" cy="0"/>
          <a:chOff x="0" y="0"/>
          <a:chExt cx="0" cy="0"/>
        </a:xfrm>
      </p:grpSpPr>
      <p:sp>
        <p:nvSpPr>
          <p:cNvPr id="93" name="Google Shape;93;p27"/>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4"/>
        <p:cNvGrpSpPr/>
        <p:nvPr/>
      </p:nvGrpSpPr>
      <p:grpSpPr>
        <a:xfrm>
          <a:off x="0" y="0"/>
          <a:ext cx="0" cy="0"/>
          <a:chOff x="0" y="0"/>
          <a:chExt cx="0" cy="0"/>
        </a:xfrm>
      </p:grpSpPr>
      <p:sp>
        <p:nvSpPr>
          <p:cNvPr id="95" name="Google Shape;95;p2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28"/>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200" lvl="0" indent="-419100" rtl="0">
              <a:spcBef>
                <a:spcPts val="0"/>
              </a:spcBef>
              <a:spcAft>
                <a:spcPts val="0"/>
              </a:spcAft>
              <a:buSzPts val="3000"/>
              <a:buChar char="●"/>
              <a:defRPr sz="3000"/>
            </a:lvl1pPr>
            <a:lvl2pPr marL="914400" lvl="1" indent="-381000" rtl="0">
              <a:spcBef>
                <a:spcPts val="1600"/>
              </a:spcBef>
              <a:spcAft>
                <a:spcPts val="0"/>
              </a:spcAft>
              <a:buSzPts val="2400"/>
              <a:buChar char="○"/>
              <a:defRPr sz="2400"/>
            </a:lvl2pPr>
            <a:lvl3pPr marL="1371600" lvl="2" indent="-342900" rtl="0">
              <a:spcBef>
                <a:spcPts val="1600"/>
              </a:spcBef>
              <a:spcAft>
                <a:spcPts val="0"/>
              </a:spcAft>
              <a:buSzPts val="1800"/>
              <a:buChar char="■"/>
              <a:defRPr sz="1800"/>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7"/>
        <p:cNvGrpSpPr/>
        <p:nvPr/>
      </p:nvGrpSpPr>
      <p:grpSpPr>
        <a:xfrm>
          <a:off x="0" y="0"/>
          <a:ext cx="0" cy="0"/>
          <a:chOff x="0" y="0"/>
          <a:chExt cx="0" cy="0"/>
        </a:xfrm>
      </p:grpSpPr>
      <p:sp>
        <p:nvSpPr>
          <p:cNvPr id="98" name="Google Shape;98;p2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9" name="Google Shape;99;p29"/>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00" name="Google Shape;100;p29"/>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sp>
        <p:nvSpPr>
          <p:cNvPr id="102" name="Google Shape;102;p3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p31"/>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5" name="Google Shape;105;p31"/>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6"/>
        <p:cNvGrpSpPr/>
        <p:nvPr/>
      </p:nvGrpSpPr>
      <p:grpSpPr>
        <a:xfrm>
          <a:off x="0" y="0"/>
          <a:ext cx="0" cy="0"/>
          <a:chOff x="0" y="0"/>
          <a:chExt cx="0" cy="0"/>
        </a:xfrm>
      </p:grpSpPr>
      <p:sp>
        <p:nvSpPr>
          <p:cNvPr id="107" name="Google Shape;107;p32"/>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264945" y="2253729"/>
            <a:ext cx="7242600" cy="6681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8"/>
        <p:cNvGrpSpPr/>
        <p:nvPr/>
      </p:nvGrpSpPr>
      <p:grpSpPr>
        <a:xfrm>
          <a:off x="0" y="0"/>
          <a:ext cx="0" cy="0"/>
          <a:chOff x="0" y="0"/>
          <a:chExt cx="0" cy="0"/>
        </a:xfrm>
      </p:grpSpPr>
      <p:sp>
        <p:nvSpPr>
          <p:cNvPr id="109" name="Google Shape;109;p33"/>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3"/>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1" name="Google Shape;111;p33"/>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2" name="Google Shape;112;p33"/>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3"/>
        <p:cNvGrpSpPr/>
        <p:nvPr/>
      </p:nvGrpSpPr>
      <p:grpSpPr>
        <a:xfrm>
          <a:off x="0" y="0"/>
          <a:ext cx="0" cy="0"/>
          <a:chOff x="0" y="0"/>
          <a:chExt cx="0" cy="0"/>
        </a:xfrm>
      </p:grpSpPr>
      <p:sp>
        <p:nvSpPr>
          <p:cNvPr id="114" name="Google Shape;114;p34"/>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5"/>
        <p:cNvGrpSpPr/>
        <p:nvPr/>
      </p:nvGrpSpPr>
      <p:grpSpPr>
        <a:xfrm>
          <a:off x="0" y="0"/>
          <a:ext cx="0" cy="0"/>
          <a:chOff x="0" y="0"/>
          <a:chExt cx="0" cy="0"/>
        </a:xfrm>
      </p:grpSpPr>
      <p:sp>
        <p:nvSpPr>
          <p:cNvPr id="116" name="Google Shape;116;p35"/>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7" name="Google Shape;117;p35"/>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8"/>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mp; Subtitle" type="title">
  <p:cSld name="TITLE">
    <p:spTree>
      <p:nvGrpSpPr>
        <p:cNvPr id="1" name="Shape 123"/>
        <p:cNvGrpSpPr/>
        <p:nvPr/>
      </p:nvGrpSpPr>
      <p:grpSpPr>
        <a:xfrm>
          <a:off x="0" y="0"/>
          <a:ext cx="0" cy="0"/>
          <a:chOff x="0" y="0"/>
          <a:chExt cx="0" cy="0"/>
        </a:xfrm>
      </p:grpSpPr>
      <p:sp>
        <p:nvSpPr>
          <p:cNvPr id="124" name="Google Shape;124;p38"/>
          <p:cNvSpPr txBox="1">
            <a:spLocks noGrp="1"/>
          </p:cNvSpPr>
          <p:nvPr>
            <p:ph type="title"/>
          </p:nvPr>
        </p:nvSpPr>
        <p:spPr>
          <a:xfrm>
            <a:off x="1540817" y="1689497"/>
            <a:ext cx="4690800" cy="34050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25" name="Google Shape;125;p38"/>
          <p:cNvSpPr txBox="1">
            <a:spLocks noGrp="1"/>
          </p:cNvSpPr>
          <p:nvPr>
            <p:ph type="body" idx="1"/>
          </p:nvPr>
        </p:nvSpPr>
        <p:spPr>
          <a:xfrm>
            <a:off x="1540817" y="5186362"/>
            <a:ext cx="4690800" cy="11658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6" name="Google Shape;126;p38"/>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hoto - Horizontal" type="tx">
  <p:cSld name="TITLE_AND_BODY">
    <p:spTree>
      <p:nvGrpSpPr>
        <p:cNvPr id="1" name="Shape 127"/>
        <p:cNvGrpSpPr/>
        <p:nvPr/>
      </p:nvGrpSpPr>
      <p:grpSpPr>
        <a:xfrm>
          <a:off x="0" y="0"/>
          <a:ext cx="0" cy="0"/>
          <a:chOff x="0" y="0"/>
          <a:chExt cx="0" cy="0"/>
        </a:xfrm>
      </p:grpSpPr>
      <p:sp>
        <p:nvSpPr>
          <p:cNvPr id="128" name="Google Shape;128;p39"/>
          <p:cNvSpPr>
            <a:spLocks noGrp="1"/>
          </p:cNvSpPr>
          <p:nvPr>
            <p:ph type="pic" idx="2"/>
          </p:nvPr>
        </p:nvSpPr>
        <p:spPr>
          <a:xfrm>
            <a:off x="1691673" y="654843"/>
            <a:ext cx="4383300" cy="61032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9" name="Google Shape;129;p39"/>
          <p:cNvSpPr txBox="1">
            <a:spLocks noGrp="1"/>
          </p:cNvSpPr>
          <p:nvPr>
            <p:ph type="title"/>
          </p:nvPr>
        </p:nvSpPr>
        <p:spPr>
          <a:xfrm>
            <a:off x="1540817" y="6928247"/>
            <a:ext cx="4690800" cy="14667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0" name="Google Shape;130;p39"/>
          <p:cNvSpPr txBox="1">
            <a:spLocks noGrp="1"/>
          </p:cNvSpPr>
          <p:nvPr>
            <p:ph type="body" idx="1"/>
          </p:nvPr>
        </p:nvSpPr>
        <p:spPr>
          <a:xfrm>
            <a:off x="1540817" y="8447484"/>
            <a:ext cx="4690800" cy="11658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1" name="Google Shape;131;p39"/>
          <p:cNvSpPr txBox="1">
            <a:spLocks noGrp="1"/>
          </p:cNvSpPr>
          <p:nvPr>
            <p:ph type="sldNum" idx="12"/>
          </p:nvPr>
        </p:nvSpPr>
        <p:spPr>
          <a:xfrm>
            <a:off x="3804541" y="9534525"/>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132"/>
        <p:cNvGrpSpPr/>
        <p:nvPr/>
      </p:nvGrpSpPr>
      <p:grpSpPr>
        <a:xfrm>
          <a:off x="0" y="0"/>
          <a:ext cx="0" cy="0"/>
          <a:chOff x="0" y="0"/>
          <a:chExt cx="0" cy="0"/>
        </a:xfrm>
      </p:grpSpPr>
      <p:sp>
        <p:nvSpPr>
          <p:cNvPr id="133" name="Google Shape;133;p40"/>
          <p:cNvSpPr txBox="1">
            <a:spLocks noGrp="1"/>
          </p:cNvSpPr>
          <p:nvPr>
            <p:ph type="title"/>
          </p:nvPr>
        </p:nvSpPr>
        <p:spPr>
          <a:xfrm>
            <a:off x="1540817" y="3326606"/>
            <a:ext cx="4690800" cy="34050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4" name="Google Shape;134;p40"/>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hoto - Vertical">
  <p:cSld name="Photo - Vertical">
    <p:spTree>
      <p:nvGrpSpPr>
        <p:cNvPr id="1" name="Shape 135"/>
        <p:cNvGrpSpPr/>
        <p:nvPr/>
      </p:nvGrpSpPr>
      <p:grpSpPr>
        <a:xfrm>
          <a:off x="0" y="0"/>
          <a:ext cx="0" cy="0"/>
          <a:chOff x="0" y="0"/>
          <a:chExt cx="0" cy="0"/>
        </a:xfrm>
      </p:grpSpPr>
      <p:sp>
        <p:nvSpPr>
          <p:cNvPr id="136" name="Google Shape;136;p41"/>
          <p:cNvSpPr>
            <a:spLocks noGrp="1"/>
          </p:cNvSpPr>
          <p:nvPr>
            <p:ph type="pic" idx="2"/>
          </p:nvPr>
        </p:nvSpPr>
        <p:spPr>
          <a:xfrm>
            <a:off x="3982975" y="654843"/>
            <a:ext cx="2391000" cy="84867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7" name="Google Shape;137;p41"/>
          <p:cNvSpPr txBox="1">
            <a:spLocks noGrp="1"/>
          </p:cNvSpPr>
          <p:nvPr>
            <p:ph type="title"/>
          </p:nvPr>
        </p:nvSpPr>
        <p:spPr>
          <a:xfrm>
            <a:off x="1398501" y="654843"/>
            <a:ext cx="2391000" cy="41124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3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8" name="Google Shape;138;p41"/>
          <p:cNvSpPr txBox="1">
            <a:spLocks noGrp="1"/>
          </p:cNvSpPr>
          <p:nvPr>
            <p:ph type="body" idx="1"/>
          </p:nvPr>
        </p:nvSpPr>
        <p:spPr>
          <a:xfrm>
            <a:off x="1398501" y="4911328"/>
            <a:ext cx="2391000" cy="42306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9" name="Google Shape;139;p41"/>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140"/>
        <p:cNvGrpSpPr/>
        <p:nvPr/>
      </p:nvGrpSpPr>
      <p:grpSpPr>
        <a:xfrm>
          <a:off x="0" y="0"/>
          <a:ext cx="0" cy="0"/>
          <a:chOff x="0" y="0"/>
          <a:chExt cx="0" cy="0"/>
        </a:xfrm>
      </p:grpSpPr>
      <p:sp>
        <p:nvSpPr>
          <p:cNvPr id="141" name="Google Shape;141;p42"/>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42" name="Google Shape;142;p42"/>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143"/>
        <p:cNvGrpSpPr/>
        <p:nvPr/>
      </p:nvGrpSpPr>
      <p:grpSpPr>
        <a:xfrm>
          <a:off x="0" y="0"/>
          <a:ext cx="0" cy="0"/>
          <a:chOff x="0" y="0"/>
          <a:chExt cx="0" cy="0"/>
        </a:xfrm>
      </p:grpSpPr>
      <p:sp>
        <p:nvSpPr>
          <p:cNvPr id="144" name="Google Shape;144;p43"/>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45" name="Google Shape;145;p43"/>
          <p:cNvSpPr txBox="1">
            <a:spLocks noGrp="1"/>
          </p:cNvSpPr>
          <p:nvPr>
            <p:ph type="body" idx="1"/>
          </p:nvPr>
        </p:nvSpPr>
        <p:spPr>
          <a:xfrm>
            <a:off x="1398501" y="2684859"/>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46" name="Google Shape;146;p43"/>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147"/>
        <p:cNvGrpSpPr/>
        <p:nvPr/>
      </p:nvGrpSpPr>
      <p:grpSpPr>
        <a:xfrm>
          <a:off x="0" y="0"/>
          <a:ext cx="0" cy="0"/>
          <a:chOff x="0" y="0"/>
          <a:chExt cx="0" cy="0"/>
        </a:xfrm>
      </p:grpSpPr>
      <p:sp>
        <p:nvSpPr>
          <p:cNvPr id="148" name="Google Shape;148;p44"/>
          <p:cNvSpPr>
            <a:spLocks noGrp="1"/>
          </p:cNvSpPr>
          <p:nvPr>
            <p:ph type="pic" idx="2"/>
          </p:nvPr>
        </p:nvSpPr>
        <p:spPr>
          <a:xfrm>
            <a:off x="3982975" y="2684859"/>
            <a:ext cx="2391000" cy="64827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49" name="Google Shape;149;p44"/>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50" name="Google Shape;150;p44"/>
          <p:cNvSpPr txBox="1">
            <a:spLocks noGrp="1"/>
          </p:cNvSpPr>
          <p:nvPr>
            <p:ph type="body" idx="1"/>
          </p:nvPr>
        </p:nvSpPr>
        <p:spPr>
          <a:xfrm>
            <a:off x="1398501" y="2684859"/>
            <a:ext cx="2391000" cy="6482700"/>
          </a:xfrm>
          <a:prstGeom prst="rect">
            <a:avLst/>
          </a:prstGeom>
          <a:noFill/>
          <a:ln>
            <a:noFill/>
          </a:ln>
        </p:spPr>
        <p:txBody>
          <a:bodyPr spcFirstLastPara="1" wrap="square" lIns="34275" tIns="34275" rIns="34275" bIns="34275" anchor="ctr" anchorCtr="0">
            <a:noAutofit/>
          </a:bodyPr>
          <a:lstStyle>
            <a:lvl1pPr marL="457200" marR="0" lvl="0"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1pPr>
            <a:lvl2pPr marL="914400" marR="0" lvl="1"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2pPr>
            <a:lvl3pPr marL="1371600" marR="0" lvl="2"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3pPr>
            <a:lvl4pPr marL="1828800" marR="0" lvl="3"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4pPr>
            <a:lvl5pPr marL="2286000" marR="0" lvl="4"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1" name="Google Shape;151;p44"/>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152"/>
        <p:cNvGrpSpPr/>
        <p:nvPr/>
      </p:nvGrpSpPr>
      <p:grpSpPr>
        <a:xfrm>
          <a:off x="0" y="0"/>
          <a:ext cx="0" cy="0"/>
          <a:chOff x="0" y="0"/>
          <a:chExt cx="0" cy="0"/>
        </a:xfrm>
      </p:grpSpPr>
      <p:sp>
        <p:nvSpPr>
          <p:cNvPr id="153" name="Google Shape;153;p45"/>
          <p:cNvSpPr txBox="1">
            <a:spLocks noGrp="1"/>
          </p:cNvSpPr>
          <p:nvPr>
            <p:ph type="body" idx="1"/>
          </p:nvPr>
        </p:nvSpPr>
        <p:spPr>
          <a:xfrm>
            <a:off x="1398501" y="1309687"/>
            <a:ext cx="4975200" cy="74388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4" name="Google Shape;154;p45"/>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155"/>
        <p:cNvGrpSpPr/>
        <p:nvPr/>
      </p:nvGrpSpPr>
      <p:grpSpPr>
        <a:xfrm>
          <a:off x="0" y="0"/>
          <a:ext cx="0" cy="0"/>
          <a:chOff x="0" y="0"/>
          <a:chExt cx="0" cy="0"/>
        </a:xfrm>
      </p:grpSpPr>
      <p:sp>
        <p:nvSpPr>
          <p:cNvPr id="156" name="Google Shape;156;p46"/>
          <p:cNvSpPr>
            <a:spLocks noGrp="1"/>
          </p:cNvSpPr>
          <p:nvPr>
            <p:ph type="pic" idx="2"/>
          </p:nvPr>
        </p:nvSpPr>
        <p:spPr>
          <a:xfrm>
            <a:off x="3982975" y="5251847"/>
            <a:ext cx="2391000" cy="38895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7" name="Google Shape;157;p46"/>
          <p:cNvSpPr>
            <a:spLocks noGrp="1"/>
          </p:cNvSpPr>
          <p:nvPr>
            <p:ph type="pic" idx="3"/>
          </p:nvPr>
        </p:nvSpPr>
        <p:spPr>
          <a:xfrm>
            <a:off x="3985763" y="916781"/>
            <a:ext cx="2391000" cy="38895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8" name="Google Shape;158;p46"/>
          <p:cNvSpPr>
            <a:spLocks noGrp="1"/>
          </p:cNvSpPr>
          <p:nvPr>
            <p:ph type="pic" idx="4"/>
          </p:nvPr>
        </p:nvSpPr>
        <p:spPr>
          <a:xfrm>
            <a:off x="1398501" y="916781"/>
            <a:ext cx="2391000" cy="82251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9" name="Google Shape;159;p46"/>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0"/>
        <p:cNvGrpSpPr/>
        <p:nvPr/>
      </p:nvGrpSpPr>
      <p:grpSpPr>
        <a:xfrm>
          <a:off x="0" y="0"/>
          <a:ext cx="0" cy="0"/>
          <a:chOff x="0" y="0"/>
          <a:chExt cx="0" cy="0"/>
        </a:xfrm>
      </p:grpSpPr>
      <p:sp>
        <p:nvSpPr>
          <p:cNvPr id="161" name="Google Shape;161;p47"/>
          <p:cNvSpPr txBox="1">
            <a:spLocks noGrp="1"/>
          </p:cNvSpPr>
          <p:nvPr>
            <p:ph type="body" idx="1"/>
          </p:nvPr>
        </p:nvSpPr>
        <p:spPr>
          <a:xfrm>
            <a:off x="1540817" y="6561534"/>
            <a:ext cx="4690800" cy="4845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2" name="Google Shape;162;p47"/>
          <p:cNvSpPr txBox="1">
            <a:spLocks noGrp="1"/>
          </p:cNvSpPr>
          <p:nvPr>
            <p:ph type="body" idx="2"/>
          </p:nvPr>
        </p:nvSpPr>
        <p:spPr>
          <a:xfrm>
            <a:off x="1540817" y="4400259"/>
            <a:ext cx="4690800" cy="708000"/>
          </a:xfrm>
          <a:prstGeom prst="rect">
            <a:avLst/>
          </a:prstGeom>
          <a:noFill/>
          <a:ln>
            <a:noFill/>
          </a:ln>
        </p:spPr>
        <p:txBody>
          <a:bodyPr spcFirstLastPara="1" wrap="square" lIns="34275" tIns="34275" rIns="34275" bIns="34275" anchor="ctr"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20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3" name="Google Shape;163;p47"/>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164"/>
        <p:cNvGrpSpPr/>
        <p:nvPr/>
      </p:nvGrpSpPr>
      <p:grpSpPr>
        <a:xfrm>
          <a:off x="0" y="0"/>
          <a:ext cx="0" cy="0"/>
          <a:chOff x="0" y="0"/>
          <a:chExt cx="0" cy="0"/>
        </a:xfrm>
      </p:grpSpPr>
      <p:sp>
        <p:nvSpPr>
          <p:cNvPr id="165" name="Google Shape;165;p48"/>
          <p:cNvSpPr>
            <a:spLocks noGrp="1"/>
          </p:cNvSpPr>
          <p:nvPr>
            <p:ph type="pic" idx="2"/>
          </p:nvPr>
        </p:nvSpPr>
        <p:spPr>
          <a:xfrm>
            <a:off x="971550" y="0"/>
            <a:ext cx="5829300" cy="100584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6" name="Google Shape;166;p48"/>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67"/>
        <p:cNvGrpSpPr/>
        <p:nvPr/>
      </p:nvGrpSpPr>
      <p:grpSpPr>
        <a:xfrm>
          <a:off x="0" y="0"/>
          <a:ext cx="0" cy="0"/>
          <a:chOff x="0" y="0"/>
          <a:chExt cx="0" cy="0"/>
        </a:xfrm>
      </p:grpSpPr>
      <p:sp>
        <p:nvSpPr>
          <p:cNvPr id="168" name="Google Shape;168;p49"/>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69"/>
        <p:cNvGrpSpPr/>
        <p:nvPr/>
      </p:nvGrpSpPr>
      <p:grpSpPr>
        <a:xfrm>
          <a:off x="0" y="0"/>
          <a:ext cx="0" cy="0"/>
          <a:chOff x="0" y="0"/>
          <a:chExt cx="0" cy="0"/>
        </a:xfrm>
      </p:grpSpPr>
      <p:sp>
        <p:nvSpPr>
          <p:cNvPr id="170" name="Google Shape;170;p50"/>
          <p:cNvSpPr txBox="1">
            <a:spLocks noGrp="1"/>
          </p:cNvSpPr>
          <p:nvPr>
            <p:ph type="title"/>
          </p:nvPr>
        </p:nvSpPr>
        <p:spPr>
          <a:xfrm>
            <a:off x="264945" y="870271"/>
            <a:ext cx="7242600" cy="1119900"/>
          </a:xfrm>
          <a:prstGeom prst="rect">
            <a:avLst/>
          </a:prstGeom>
        </p:spPr>
        <p:txBody>
          <a:bodyPr spcFirstLastPara="1" wrap="square" lIns="34275" tIns="34275" rIns="34275" bIns="34275" anchor="ctr" anchorCtr="0">
            <a:noAutofit/>
          </a:bodyPr>
          <a:lstStyle>
            <a:lvl1pPr lvl="0" rtl="0">
              <a:spcBef>
                <a:spcPts val="0"/>
              </a:spcBef>
              <a:spcAft>
                <a:spcPts val="0"/>
              </a:spcAft>
              <a:buSzPts val="500"/>
              <a:buNone/>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a:endParaRPr/>
          </a:p>
        </p:txBody>
      </p:sp>
      <p:sp>
        <p:nvSpPr>
          <p:cNvPr id="171" name="Google Shape;171;p50"/>
          <p:cNvSpPr txBox="1">
            <a:spLocks noGrp="1"/>
          </p:cNvSpPr>
          <p:nvPr>
            <p:ph type="body" idx="1"/>
          </p:nvPr>
        </p:nvSpPr>
        <p:spPr>
          <a:xfrm>
            <a:off x="264945" y="2253729"/>
            <a:ext cx="7242600" cy="6239700"/>
          </a:xfrm>
          <a:prstGeom prst="rect">
            <a:avLst/>
          </a:prstGeom>
        </p:spPr>
        <p:txBody>
          <a:bodyPr spcFirstLastPara="1" wrap="square" lIns="34275" tIns="34275" rIns="34275" bIns="34275" anchor="ctr" anchorCtr="0">
            <a:noAutofit/>
          </a:bodyPr>
          <a:lstStyle>
            <a:lvl1pPr marL="457200" lvl="0" indent="-317500" rtl="0">
              <a:spcBef>
                <a:spcPts val="2200"/>
              </a:spcBef>
              <a:spcAft>
                <a:spcPts val="0"/>
              </a:spcAft>
              <a:buSzPts val="1400"/>
              <a:buChar char="•"/>
              <a:defRPr/>
            </a:lvl1pPr>
            <a:lvl2pPr marL="914400" lvl="1" indent="-317500" rtl="0">
              <a:spcBef>
                <a:spcPts val="2200"/>
              </a:spcBef>
              <a:spcAft>
                <a:spcPts val="0"/>
              </a:spcAft>
              <a:buSzPts val="1400"/>
              <a:buChar char="•"/>
              <a:defRPr/>
            </a:lvl2pPr>
            <a:lvl3pPr marL="1371600" lvl="2" indent="-317500" rtl="0">
              <a:spcBef>
                <a:spcPts val="2200"/>
              </a:spcBef>
              <a:spcAft>
                <a:spcPts val="0"/>
              </a:spcAft>
              <a:buSzPts val="1400"/>
              <a:buChar char="•"/>
              <a:defRPr/>
            </a:lvl3pPr>
            <a:lvl4pPr marL="1828800" lvl="3" indent="-317500" rtl="0">
              <a:spcBef>
                <a:spcPts val="2200"/>
              </a:spcBef>
              <a:spcAft>
                <a:spcPts val="0"/>
              </a:spcAft>
              <a:buSzPts val="1400"/>
              <a:buChar char="•"/>
              <a:defRPr/>
            </a:lvl4pPr>
            <a:lvl5pPr marL="2286000" lvl="4" indent="-317500" rtl="0">
              <a:spcBef>
                <a:spcPts val="2200"/>
              </a:spcBef>
              <a:spcAft>
                <a:spcPts val="0"/>
              </a:spcAft>
              <a:buSzPts val="1400"/>
              <a:buChar char="•"/>
              <a:defRPr/>
            </a:lvl5pPr>
            <a:lvl6pPr marL="2743200" lvl="5" indent="-317500" rtl="0">
              <a:spcBef>
                <a:spcPts val="2200"/>
              </a:spcBef>
              <a:spcAft>
                <a:spcPts val="0"/>
              </a:spcAft>
              <a:buSzPts val="1400"/>
              <a:buChar char="•"/>
              <a:defRPr/>
            </a:lvl6pPr>
            <a:lvl7pPr marL="3200400" lvl="6" indent="-317500" rtl="0">
              <a:spcBef>
                <a:spcPts val="2200"/>
              </a:spcBef>
              <a:spcAft>
                <a:spcPts val="0"/>
              </a:spcAft>
              <a:buSzPts val="1400"/>
              <a:buChar char="•"/>
              <a:defRPr/>
            </a:lvl7pPr>
            <a:lvl8pPr marL="3657600" lvl="7" indent="-317500" rtl="0">
              <a:spcBef>
                <a:spcPts val="2200"/>
              </a:spcBef>
              <a:spcAft>
                <a:spcPts val="0"/>
              </a:spcAft>
              <a:buSzPts val="1400"/>
              <a:buChar char="•"/>
              <a:defRPr/>
            </a:lvl8pPr>
            <a:lvl9pPr marL="4114800" lvl="8" indent="-317500" rtl="0">
              <a:spcBef>
                <a:spcPts val="220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53" name="Google Shape;53;p13"/>
          <p:cNvSpPr/>
          <p:nvPr/>
        </p:nvSpPr>
        <p:spPr>
          <a:xfrm>
            <a:off x="-11" y="964431"/>
            <a:ext cx="32400" cy="9315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54" name="Google Shape;54;p13"/>
          <p:cNvPicPr preferRelativeResize="0"/>
          <p:nvPr/>
        </p:nvPicPr>
        <p:blipFill>
          <a:blip r:embed="rId13">
            <a:alphaModFix/>
          </a:blip>
          <a:stretch>
            <a:fillRect/>
          </a:stretch>
        </p:blipFill>
        <p:spPr>
          <a:xfrm>
            <a:off x="6744176" y="8934689"/>
            <a:ext cx="808095" cy="27314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5"/>
        <p:cNvGrpSpPr/>
        <p:nvPr/>
      </p:nvGrpSpPr>
      <p:grpSpPr>
        <a:xfrm>
          <a:off x="0" y="0"/>
          <a:ext cx="0" cy="0"/>
          <a:chOff x="0" y="0"/>
          <a:chExt cx="0" cy="0"/>
        </a:xfrm>
      </p:grpSpPr>
      <p:sp>
        <p:nvSpPr>
          <p:cNvPr id="86" name="Google Shape;86;p25"/>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2E3D49"/>
              </a:buClr>
              <a:buSzPts val="4000"/>
              <a:buFont typeface="Open Sans"/>
              <a:buNone/>
              <a:defRPr sz="4000">
                <a:solidFill>
                  <a:srgbClr val="2E3D49"/>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87" name="Google Shape;87;p25"/>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Light"/>
              <a:buChar char="●"/>
              <a:defRPr sz="1800">
                <a:solidFill>
                  <a:schemeClr val="dk2"/>
                </a:solidFill>
                <a:latin typeface="Open Sans Light"/>
                <a:ea typeface="Open Sans Light"/>
                <a:cs typeface="Open Sans Light"/>
                <a:sym typeface="Open Sans Light"/>
              </a:defRPr>
            </a:lvl1pPr>
            <a:lvl2pPr marL="914400" lvl="1"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2pPr>
            <a:lvl3pPr marL="1371600" lvl="2"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3pPr>
            <a:lvl4pPr marL="1828800" lvl="3"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4pPr>
            <a:lvl5pPr marL="2286000" lvl="4"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5pPr>
            <a:lvl6pPr marL="2743200" lvl="5"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6pPr>
            <a:lvl7pPr marL="3200400" lvl="6"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7pPr>
            <a:lvl8pPr marL="3657600" lvl="7"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8pPr>
            <a:lvl9pPr marL="4114800" lvl="8" indent="-317500" rtl="0">
              <a:lnSpc>
                <a:spcPct val="115000"/>
              </a:lnSpc>
              <a:spcBef>
                <a:spcPts val="1600"/>
              </a:spcBef>
              <a:spcAft>
                <a:spcPts val="160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9pPr>
          </a:lstStyle>
          <a:p>
            <a:endParaRPr/>
          </a:p>
        </p:txBody>
      </p:sp>
      <p:sp>
        <p:nvSpPr>
          <p:cNvPr id="88" name="Google Shape;88;p25"/>
          <p:cNvSpPr/>
          <p:nvPr/>
        </p:nvSpPr>
        <p:spPr>
          <a:xfrm>
            <a:off x="-11" y="964431"/>
            <a:ext cx="32400" cy="9315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9"/>
        <p:cNvGrpSpPr/>
        <p:nvPr/>
      </p:nvGrpSpPr>
      <p:grpSpPr>
        <a:xfrm>
          <a:off x="0" y="0"/>
          <a:ext cx="0" cy="0"/>
          <a:chOff x="0" y="0"/>
          <a:chExt cx="0" cy="0"/>
        </a:xfrm>
      </p:grpSpPr>
      <p:sp>
        <p:nvSpPr>
          <p:cNvPr id="120" name="Google Shape;120;p37"/>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21" name="Google Shape;121;p37"/>
          <p:cNvSpPr txBox="1">
            <a:spLocks noGrp="1"/>
          </p:cNvSpPr>
          <p:nvPr>
            <p:ph type="body" idx="1"/>
          </p:nvPr>
        </p:nvSpPr>
        <p:spPr>
          <a:xfrm>
            <a:off x="1398501" y="2684859"/>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2" name="Google Shape;122;p37"/>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sz="5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5.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5.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5.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5.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hyperlink" Target="https://app.diagrams.net/" TargetMode="External"/><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5.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5.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5.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175"/>
        <p:cNvGrpSpPr/>
        <p:nvPr/>
      </p:nvGrpSpPr>
      <p:grpSpPr>
        <a:xfrm>
          <a:off x="0" y="0"/>
          <a:ext cx="0" cy="0"/>
          <a:chOff x="0" y="0"/>
          <a:chExt cx="0" cy="0"/>
        </a:xfrm>
      </p:grpSpPr>
      <p:sp>
        <p:nvSpPr>
          <p:cNvPr id="176" name="Google Shape;176;p51"/>
          <p:cNvSpPr txBox="1">
            <a:spLocks noGrp="1"/>
          </p:cNvSpPr>
          <p:nvPr>
            <p:ph type="title" idx="4294967295"/>
          </p:nvPr>
        </p:nvSpPr>
        <p:spPr>
          <a:xfrm>
            <a:off x="264950" y="420551"/>
            <a:ext cx="7242600" cy="150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4000" b="1">
                <a:solidFill>
                  <a:srgbClr val="FFFFFF"/>
                </a:solidFill>
              </a:rPr>
              <a:t>Project:</a:t>
            </a:r>
            <a:endParaRPr sz="4000" b="1">
              <a:solidFill>
                <a:srgbClr val="FFFFFF"/>
              </a:solidFill>
            </a:endParaRPr>
          </a:p>
          <a:p>
            <a:pPr marL="0" lvl="0" indent="0" algn="ctr" rtl="0">
              <a:lnSpc>
                <a:spcPct val="115000"/>
              </a:lnSpc>
              <a:spcBef>
                <a:spcPts val="0"/>
              </a:spcBef>
              <a:spcAft>
                <a:spcPts val="0"/>
              </a:spcAft>
              <a:buNone/>
            </a:pPr>
            <a:r>
              <a:rPr lang="en" sz="4000" b="1">
                <a:solidFill>
                  <a:srgbClr val="FFFFFF"/>
                </a:solidFill>
              </a:rPr>
              <a:t>Securing the Perimeter</a:t>
            </a:r>
            <a:endParaRPr sz="4000" b="1">
              <a:solidFill>
                <a:srgbClr val="FFFFFF"/>
              </a:solidFill>
            </a:endParaRPr>
          </a:p>
          <a:p>
            <a:pPr marL="0" lvl="0" indent="0" algn="ctr" rtl="0">
              <a:lnSpc>
                <a:spcPct val="115000"/>
              </a:lnSpc>
              <a:spcBef>
                <a:spcPts val="0"/>
              </a:spcBef>
              <a:spcAft>
                <a:spcPts val="0"/>
              </a:spcAft>
              <a:buNone/>
            </a:pPr>
            <a:endParaRPr sz="4000" b="1">
              <a:solidFill>
                <a:srgbClr val="FFFFFF"/>
              </a:solidFill>
            </a:endParaRPr>
          </a:p>
          <a:p>
            <a:pPr marL="0" lvl="0" indent="0" algn="ctr" rtl="0">
              <a:lnSpc>
                <a:spcPct val="115000"/>
              </a:lnSpc>
              <a:spcBef>
                <a:spcPts val="0"/>
              </a:spcBef>
              <a:spcAft>
                <a:spcPts val="0"/>
              </a:spcAft>
              <a:buNone/>
            </a:pPr>
            <a:r>
              <a:rPr lang="en" sz="4000" b="1">
                <a:solidFill>
                  <a:srgbClr val="FFFFFF"/>
                </a:solidFill>
              </a:rPr>
              <a:t>Directions and </a:t>
            </a:r>
            <a:endParaRPr sz="4000" b="1">
              <a:solidFill>
                <a:srgbClr val="FFFFFF"/>
              </a:solidFill>
            </a:endParaRPr>
          </a:p>
          <a:p>
            <a:pPr marL="0" lvl="0" indent="0" algn="ctr" rtl="0">
              <a:lnSpc>
                <a:spcPct val="115000"/>
              </a:lnSpc>
              <a:spcBef>
                <a:spcPts val="0"/>
              </a:spcBef>
              <a:spcAft>
                <a:spcPts val="0"/>
              </a:spcAft>
              <a:buNone/>
            </a:pPr>
            <a:r>
              <a:rPr lang="en" sz="4000" b="1">
                <a:solidFill>
                  <a:srgbClr val="FFFFFF"/>
                </a:solidFill>
              </a:rPr>
              <a:t>Submission Template</a:t>
            </a:r>
            <a:endParaRPr sz="4000" b="1">
              <a:solidFill>
                <a:srgbClr val="FFFFFF"/>
              </a:solidFill>
            </a:endParaRPr>
          </a:p>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61"/>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2.2 Creating Virtual Machines</a:t>
            </a:r>
            <a:endParaRPr sz="3600" b="1"/>
          </a:p>
        </p:txBody>
      </p:sp>
      <p:sp>
        <p:nvSpPr>
          <p:cNvPr id="242" name="Google Shape;242;p61"/>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pen Sans"/>
                <a:ea typeface="Open Sans"/>
                <a:cs typeface="Open Sans"/>
                <a:sym typeface="Open Sans"/>
              </a:rPr>
              <a:t>In this next section you will create Virtual Machines in your subnets. You will create 2 VMs in your DMZ and 3 VMs in your internal network. Please only use the Standard_B1s VM size and the Linux Ubuntu 18.04 image.</a:t>
            </a:r>
            <a:endParaRPr sz="1800" b="1">
              <a:latin typeface="Open Sans"/>
              <a:ea typeface="Open Sans"/>
              <a:cs typeface="Open Sans"/>
              <a:sym typeface="Open Sans"/>
            </a:endParaRPr>
          </a:p>
          <a:p>
            <a:pPr marL="0" lvl="0" indent="0" algn="l" rtl="0">
              <a:spcBef>
                <a:spcPts val="1600"/>
              </a:spcBef>
              <a:spcAft>
                <a:spcPts val="0"/>
              </a:spcAft>
              <a:buNone/>
            </a:pPr>
            <a:r>
              <a:rPr lang="en" sz="1800" b="1">
                <a:latin typeface="Open Sans"/>
                <a:ea typeface="Open Sans"/>
                <a:cs typeface="Open Sans"/>
                <a:sym typeface="Open Sans"/>
              </a:rPr>
              <a:t>Insert screenshots on the following pages, showing completion of each of the specified tasks.</a:t>
            </a:r>
            <a:endParaRPr sz="1800" b="1">
              <a:latin typeface="Open Sans"/>
              <a:ea typeface="Open Sans"/>
              <a:cs typeface="Open Sans"/>
              <a:sym typeface="Open Sans"/>
            </a:endParaRPr>
          </a:p>
          <a:p>
            <a:pPr marL="457200" lvl="0" indent="0" algn="l" rtl="0">
              <a:spcBef>
                <a:spcPts val="1600"/>
              </a:spcBef>
              <a:spcAft>
                <a:spcPts val="0"/>
              </a:spcAft>
              <a:buNone/>
            </a:pPr>
            <a:endParaRPr sz="18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62"/>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2.2.1 Screenshot</a:t>
            </a:r>
            <a:endParaRPr sz="3600" b="1"/>
          </a:p>
          <a:p>
            <a:pPr marL="0" lvl="0" indent="0" algn="l" rtl="0">
              <a:lnSpc>
                <a:spcPct val="115000"/>
              </a:lnSpc>
              <a:spcBef>
                <a:spcPts val="1200"/>
              </a:spcBef>
              <a:spcAft>
                <a:spcPts val="1200"/>
              </a:spcAft>
              <a:buNone/>
            </a:pPr>
            <a:r>
              <a:rPr lang="en" sz="1800" b="1">
                <a:solidFill>
                  <a:schemeClr val="dk2"/>
                </a:solidFill>
              </a:rPr>
              <a:t>Create one VM in each of your public and private DMZ subnets. Please only use Standard_B1s for your VM size and select the Linux Ubuntu 18.04 image, otherwise you will encounter an error.</a:t>
            </a:r>
            <a:endParaRPr sz="1800" b="1">
              <a:solidFill>
                <a:schemeClr val="dk2"/>
              </a:solidFill>
            </a:endParaRPr>
          </a:p>
        </p:txBody>
      </p:sp>
      <p:pic>
        <p:nvPicPr>
          <p:cNvPr id="3" name="Picture 2">
            <a:extLst>
              <a:ext uri="{FF2B5EF4-FFF2-40B4-BE49-F238E27FC236}">
                <a16:creationId xmlns:a16="http://schemas.microsoft.com/office/drawing/2014/main" id="{9A325FF9-4193-1BEB-233D-45B975C57D34}"/>
              </a:ext>
            </a:extLst>
          </p:cNvPr>
          <p:cNvPicPr>
            <a:picLocks noChangeAspect="1"/>
          </p:cNvPicPr>
          <p:nvPr/>
        </p:nvPicPr>
        <p:blipFill>
          <a:blip r:embed="rId3"/>
          <a:stretch>
            <a:fillRect/>
          </a:stretch>
        </p:blipFill>
        <p:spPr>
          <a:xfrm>
            <a:off x="0" y="2622800"/>
            <a:ext cx="7772400" cy="3419429"/>
          </a:xfrm>
          <a:prstGeom prst="rect">
            <a:avLst/>
          </a:prstGeom>
        </p:spPr>
      </p:pic>
      <p:pic>
        <p:nvPicPr>
          <p:cNvPr id="5" name="Picture 4">
            <a:extLst>
              <a:ext uri="{FF2B5EF4-FFF2-40B4-BE49-F238E27FC236}">
                <a16:creationId xmlns:a16="http://schemas.microsoft.com/office/drawing/2014/main" id="{D329E208-462E-76CF-3F30-88CB3AAEF64B}"/>
              </a:ext>
            </a:extLst>
          </p:cNvPr>
          <p:cNvPicPr>
            <a:picLocks noChangeAspect="1"/>
          </p:cNvPicPr>
          <p:nvPr/>
        </p:nvPicPr>
        <p:blipFill>
          <a:blip r:embed="rId4"/>
          <a:stretch>
            <a:fillRect/>
          </a:stretch>
        </p:blipFill>
        <p:spPr>
          <a:xfrm>
            <a:off x="0" y="6373825"/>
            <a:ext cx="7772400" cy="343577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6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2.2.2 Screenshot</a:t>
            </a:r>
            <a:endParaRPr sz="3600" b="1"/>
          </a:p>
          <a:p>
            <a:pPr marL="0" lvl="0" indent="0" algn="l" rtl="0">
              <a:lnSpc>
                <a:spcPct val="115000"/>
              </a:lnSpc>
              <a:spcBef>
                <a:spcPts val="1200"/>
              </a:spcBef>
              <a:spcAft>
                <a:spcPts val="1200"/>
              </a:spcAft>
              <a:buNone/>
            </a:pPr>
            <a:r>
              <a:rPr lang="en" sz="1800" b="1">
                <a:solidFill>
                  <a:schemeClr val="dk2"/>
                </a:solidFill>
              </a:rPr>
              <a:t>Create one VM in each of your Management, Secure, and Enterprise internal subnets. Please only use Standard_B1s for your VM size and select the Linux Ubuntu 18.04 image, otherwise you will encounter an error.</a:t>
            </a:r>
            <a:endParaRPr sz="1800" b="1">
              <a:solidFill>
                <a:schemeClr val="dk2"/>
              </a:solidFill>
            </a:endParaRPr>
          </a:p>
        </p:txBody>
      </p:sp>
      <p:pic>
        <p:nvPicPr>
          <p:cNvPr id="3" name="Picture 2">
            <a:extLst>
              <a:ext uri="{FF2B5EF4-FFF2-40B4-BE49-F238E27FC236}">
                <a16:creationId xmlns:a16="http://schemas.microsoft.com/office/drawing/2014/main" id="{0A79C2EE-1127-18DD-C468-2A89F3739879}"/>
              </a:ext>
            </a:extLst>
          </p:cNvPr>
          <p:cNvPicPr>
            <a:picLocks noChangeAspect="1"/>
          </p:cNvPicPr>
          <p:nvPr/>
        </p:nvPicPr>
        <p:blipFill>
          <a:blip r:embed="rId3"/>
          <a:stretch>
            <a:fillRect/>
          </a:stretch>
        </p:blipFill>
        <p:spPr>
          <a:xfrm>
            <a:off x="0" y="3317171"/>
            <a:ext cx="7772400" cy="342405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10043F-CF47-ACFF-B264-045BB7695FE2}"/>
              </a:ext>
            </a:extLst>
          </p:cNvPr>
          <p:cNvPicPr>
            <a:picLocks noChangeAspect="1"/>
          </p:cNvPicPr>
          <p:nvPr/>
        </p:nvPicPr>
        <p:blipFill>
          <a:blip r:embed="rId2"/>
          <a:stretch>
            <a:fillRect/>
          </a:stretch>
        </p:blipFill>
        <p:spPr>
          <a:xfrm>
            <a:off x="0" y="711539"/>
            <a:ext cx="7772400" cy="3439208"/>
          </a:xfrm>
          <a:prstGeom prst="rect">
            <a:avLst/>
          </a:prstGeom>
        </p:spPr>
      </p:pic>
      <p:pic>
        <p:nvPicPr>
          <p:cNvPr id="7" name="Picture 6">
            <a:extLst>
              <a:ext uri="{FF2B5EF4-FFF2-40B4-BE49-F238E27FC236}">
                <a16:creationId xmlns:a16="http://schemas.microsoft.com/office/drawing/2014/main" id="{2E6A6E16-27FE-9A74-BD2A-EFC9CDFE051A}"/>
              </a:ext>
            </a:extLst>
          </p:cNvPr>
          <p:cNvPicPr>
            <a:picLocks noChangeAspect="1"/>
          </p:cNvPicPr>
          <p:nvPr/>
        </p:nvPicPr>
        <p:blipFill>
          <a:blip r:embed="rId3"/>
          <a:stretch>
            <a:fillRect/>
          </a:stretch>
        </p:blipFill>
        <p:spPr>
          <a:xfrm>
            <a:off x="0" y="5029200"/>
            <a:ext cx="7772400" cy="3428533"/>
          </a:xfrm>
          <a:prstGeom prst="rect">
            <a:avLst/>
          </a:prstGeom>
        </p:spPr>
      </p:pic>
    </p:spTree>
    <p:extLst>
      <p:ext uri="{BB962C8B-B14F-4D97-AF65-F5344CB8AC3E}">
        <p14:creationId xmlns:p14="http://schemas.microsoft.com/office/powerpoint/2010/main" val="976186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64"/>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2.3 Secure Routing</a:t>
            </a:r>
            <a:endParaRPr/>
          </a:p>
        </p:txBody>
      </p:sp>
      <p:sp>
        <p:nvSpPr>
          <p:cNvPr id="260" name="Google Shape;260;p64"/>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pen Sans"/>
                <a:ea typeface="Open Sans"/>
                <a:cs typeface="Open Sans"/>
                <a:sym typeface="Open Sans"/>
              </a:rPr>
              <a:t>In this next section you will configure secure routing within your Virtual Network and subnets. Follow secure best practices when creating network traffic rules.</a:t>
            </a:r>
            <a:endParaRPr sz="1800" b="1">
              <a:latin typeface="Open Sans"/>
              <a:ea typeface="Open Sans"/>
              <a:cs typeface="Open Sans"/>
              <a:sym typeface="Open Sans"/>
            </a:endParaRPr>
          </a:p>
          <a:p>
            <a:pPr marL="0" lvl="0" indent="0" algn="l" rtl="0">
              <a:spcBef>
                <a:spcPts val="1600"/>
              </a:spcBef>
              <a:spcAft>
                <a:spcPts val="0"/>
              </a:spcAft>
              <a:buNone/>
            </a:pPr>
            <a:r>
              <a:rPr lang="en" sz="1800" b="1">
                <a:latin typeface="Open Sans"/>
                <a:ea typeface="Open Sans"/>
                <a:cs typeface="Open Sans"/>
                <a:sym typeface="Open Sans"/>
              </a:rPr>
              <a:t>Insert screenshots on the following pages, showing completion of each of the specified tasks.</a:t>
            </a:r>
            <a:endParaRPr sz="1800" b="1">
              <a:latin typeface="Open Sans"/>
              <a:ea typeface="Open Sans"/>
              <a:cs typeface="Open Sans"/>
              <a:sym typeface="Open Sans"/>
            </a:endParaRPr>
          </a:p>
          <a:p>
            <a:pPr marL="0" lvl="0" indent="0" algn="l" rtl="0">
              <a:spcBef>
                <a:spcPts val="1600"/>
              </a:spcBef>
              <a:spcAft>
                <a:spcPts val="0"/>
              </a:spcAft>
              <a:buNone/>
            </a:pPr>
            <a:endParaRPr sz="18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65"/>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2.3.1 Screenshot</a:t>
            </a:r>
            <a:endParaRPr sz="3600" b="1"/>
          </a:p>
          <a:p>
            <a:pPr marL="0" lvl="0" indent="0" algn="l" rtl="0">
              <a:lnSpc>
                <a:spcPct val="115000"/>
              </a:lnSpc>
              <a:spcBef>
                <a:spcPts val="1200"/>
              </a:spcBef>
              <a:spcAft>
                <a:spcPts val="1200"/>
              </a:spcAft>
              <a:buNone/>
            </a:pPr>
            <a:r>
              <a:rPr lang="en" sz="1800" b="1">
                <a:solidFill>
                  <a:schemeClr val="dk2"/>
                </a:solidFill>
              </a:rPr>
              <a:t>Traffic rules in your DMZ. </a:t>
            </a:r>
            <a:endParaRPr sz="1800" b="1">
              <a:solidFill>
                <a:schemeClr val="dk2"/>
              </a:solidFill>
            </a:endParaRPr>
          </a:p>
        </p:txBody>
      </p:sp>
      <p:pic>
        <p:nvPicPr>
          <p:cNvPr id="7" name="Picture 6">
            <a:extLst>
              <a:ext uri="{FF2B5EF4-FFF2-40B4-BE49-F238E27FC236}">
                <a16:creationId xmlns:a16="http://schemas.microsoft.com/office/drawing/2014/main" id="{E3E6A32C-A5B5-6DF0-3E79-34EA6ABE10C4}"/>
              </a:ext>
            </a:extLst>
          </p:cNvPr>
          <p:cNvPicPr>
            <a:picLocks noChangeAspect="1"/>
          </p:cNvPicPr>
          <p:nvPr/>
        </p:nvPicPr>
        <p:blipFill>
          <a:blip r:embed="rId3"/>
          <a:stretch>
            <a:fillRect/>
          </a:stretch>
        </p:blipFill>
        <p:spPr>
          <a:xfrm>
            <a:off x="0" y="2094343"/>
            <a:ext cx="7772400" cy="3806890"/>
          </a:xfrm>
          <a:prstGeom prst="rect">
            <a:avLst/>
          </a:prstGeom>
        </p:spPr>
      </p:pic>
      <p:pic>
        <p:nvPicPr>
          <p:cNvPr id="2" name="Picture 1">
            <a:extLst>
              <a:ext uri="{FF2B5EF4-FFF2-40B4-BE49-F238E27FC236}">
                <a16:creationId xmlns:a16="http://schemas.microsoft.com/office/drawing/2014/main" id="{B2473C2A-05D3-4DCB-CDBA-890895C9DF44}"/>
              </a:ext>
            </a:extLst>
          </p:cNvPr>
          <p:cNvPicPr>
            <a:picLocks noChangeAspect="1"/>
          </p:cNvPicPr>
          <p:nvPr/>
        </p:nvPicPr>
        <p:blipFill>
          <a:blip r:embed="rId4"/>
          <a:stretch>
            <a:fillRect/>
          </a:stretch>
        </p:blipFill>
        <p:spPr>
          <a:xfrm>
            <a:off x="0" y="6435077"/>
            <a:ext cx="7772400" cy="407595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6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2.3.2 Screenshot</a:t>
            </a:r>
            <a:endParaRPr sz="3600" b="1"/>
          </a:p>
          <a:p>
            <a:pPr marL="0" lvl="0" indent="0" algn="l" rtl="0">
              <a:lnSpc>
                <a:spcPct val="115000"/>
              </a:lnSpc>
              <a:spcBef>
                <a:spcPts val="1200"/>
              </a:spcBef>
              <a:spcAft>
                <a:spcPts val="1200"/>
              </a:spcAft>
              <a:buNone/>
            </a:pPr>
            <a:r>
              <a:rPr lang="en" sz="1800" b="1">
                <a:solidFill>
                  <a:schemeClr val="dk2"/>
                </a:solidFill>
              </a:rPr>
              <a:t>Traffic rules in your Internal network. </a:t>
            </a:r>
            <a:endParaRPr sz="1800" b="1">
              <a:solidFill>
                <a:schemeClr val="dk2"/>
              </a:solidFill>
            </a:endParaRPr>
          </a:p>
        </p:txBody>
      </p:sp>
      <p:pic>
        <p:nvPicPr>
          <p:cNvPr id="7" name="Picture 6">
            <a:extLst>
              <a:ext uri="{FF2B5EF4-FFF2-40B4-BE49-F238E27FC236}">
                <a16:creationId xmlns:a16="http://schemas.microsoft.com/office/drawing/2014/main" id="{44DD972C-212C-A68A-681F-07FBADC34A1D}"/>
              </a:ext>
            </a:extLst>
          </p:cNvPr>
          <p:cNvPicPr>
            <a:picLocks noChangeAspect="1"/>
          </p:cNvPicPr>
          <p:nvPr/>
        </p:nvPicPr>
        <p:blipFill>
          <a:blip r:embed="rId3"/>
          <a:stretch>
            <a:fillRect/>
          </a:stretch>
        </p:blipFill>
        <p:spPr>
          <a:xfrm>
            <a:off x="0" y="2728017"/>
            <a:ext cx="7772400" cy="460236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A53598-02B3-C7FC-5709-89B18CA7ECAE}"/>
              </a:ext>
            </a:extLst>
          </p:cNvPr>
          <p:cNvPicPr>
            <a:picLocks noChangeAspect="1"/>
          </p:cNvPicPr>
          <p:nvPr/>
        </p:nvPicPr>
        <p:blipFill>
          <a:blip r:embed="rId2"/>
          <a:stretch>
            <a:fillRect/>
          </a:stretch>
        </p:blipFill>
        <p:spPr>
          <a:xfrm>
            <a:off x="0" y="5326087"/>
            <a:ext cx="7772400" cy="3318470"/>
          </a:xfrm>
          <a:prstGeom prst="rect">
            <a:avLst/>
          </a:prstGeom>
        </p:spPr>
      </p:pic>
      <p:pic>
        <p:nvPicPr>
          <p:cNvPr id="5" name="Picture 4">
            <a:extLst>
              <a:ext uri="{FF2B5EF4-FFF2-40B4-BE49-F238E27FC236}">
                <a16:creationId xmlns:a16="http://schemas.microsoft.com/office/drawing/2014/main" id="{80644CCE-1EB8-5691-361C-99E7AC9A64F3}"/>
              </a:ext>
            </a:extLst>
          </p:cNvPr>
          <p:cNvPicPr>
            <a:picLocks noChangeAspect="1"/>
          </p:cNvPicPr>
          <p:nvPr/>
        </p:nvPicPr>
        <p:blipFill>
          <a:blip r:embed="rId3"/>
          <a:stretch>
            <a:fillRect/>
          </a:stretch>
        </p:blipFill>
        <p:spPr>
          <a:xfrm>
            <a:off x="0" y="904746"/>
            <a:ext cx="7772400" cy="3364391"/>
          </a:xfrm>
          <a:prstGeom prst="rect">
            <a:avLst/>
          </a:prstGeom>
        </p:spPr>
      </p:pic>
    </p:spTree>
    <p:extLst>
      <p:ext uri="{BB962C8B-B14F-4D97-AF65-F5344CB8AC3E}">
        <p14:creationId xmlns:p14="http://schemas.microsoft.com/office/powerpoint/2010/main" val="2566652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6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2.4 VPN Access</a:t>
            </a:r>
            <a:endParaRPr/>
          </a:p>
        </p:txBody>
      </p:sp>
      <p:sp>
        <p:nvSpPr>
          <p:cNvPr id="278" name="Google Shape;278;p6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pen Sans"/>
                <a:ea typeface="Open Sans"/>
                <a:cs typeface="Open Sans"/>
                <a:sym typeface="Open Sans"/>
              </a:rPr>
              <a:t>In this next section you will create a VPN to secure access to your internal network. After creating your VPN, test your VPN connection and attempt connecting to one of your VMs in your internal network. </a:t>
            </a:r>
            <a:endParaRPr sz="1800" b="1">
              <a:latin typeface="Open Sans"/>
              <a:ea typeface="Open Sans"/>
              <a:cs typeface="Open Sans"/>
              <a:sym typeface="Open Sans"/>
            </a:endParaRPr>
          </a:p>
          <a:p>
            <a:pPr marL="0" lvl="0" indent="0" algn="l" rtl="0">
              <a:spcBef>
                <a:spcPts val="1600"/>
              </a:spcBef>
              <a:spcAft>
                <a:spcPts val="0"/>
              </a:spcAft>
              <a:buNone/>
            </a:pPr>
            <a:r>
              <a:rPr lang="en" sz="1800" b="1">
                <a:latin typeface="Open Sans"/>
                <a:ea typeface="Open Sans"/>
                <a:cs typeface="Open Sans"/>
                <a:sym typeface="Open Sans"/>
              </a:rPr>
              <a:t>Insert screenshots on the following pages, showing completion of each of the specified tasks.</a:t>
            </a:r>
            <a:endParaRPr sz="1800" b="1">
              <a:latin typeface="Open Sans"/>
              <a:ea typeface="Open Sans"/>
              <a:cs typeface="Open Sans"/>
              <a:sym typeface="Open Sans"/>
            </a:endParaRPr>
          </a:p>
          <a:p>
            <a:pPr marL="0" lvl="0" indent="0" algn="l" rtl="0">
              <a:spcBef>
                <a:spcPts val="1600"/>
              </a:spcBef>
              <a:spcAft>
                <a:spcPts val="0"/>
              </a:spcAft>
              <a:buNone/>
            </a:pPr>
            <a:endParaRPr sz="1800"/>
          </a:p>
          <a:p>
            <a:pPr marL="0" lvl="0" indent="0" algn="l" rtl="0">
              <a:spcBef>
                <a:spcPts val="12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6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2.4.1 Screenshot</a:t>
            </a:r>
            <a:endParaRPr sz="3600" b="1"/>
          </a:p>
          <a:p>
            <a:pPr marL="0" lvl="0" indent="0" algn="l" rtl="0">
              <a:lnSpc>
                <a:spcPct val="115000"/>
              </a:lnSpc>
              <a:spcBef>
                <a:spcPts val="1200"/>
              </a:spcBef>
              <a:spcAft>
                <a:spcPts val="1200"/>
              </a:spcAft>
              <a:buNone/>
            </a:pPr>
            <a:r>
              <a:rPr lang="en" sz="1800" b="1">
                <a:solidFill>
                  <a:schemeClr val="dk2"/>
                </a:solidFill>
              </a:rPr>
              <a:t>Create a VPN to connect to your internal network. </a:t>
            </a:r>
            <a:endParaRPr sz="1800" b="1">
              <a:solidFill>
                <a:schemeClr val="dk2"/>
              </a:solidFill>
            </a:endParaRPr>
          </a:p>
        </p:txBody>
      </p:sp>
      <p:sp>
        <p:nvSpPr>
          <p:cNvPr id="284" name="Google Shape;284;p68"/>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 name="Picture 2">
            <a:extLst>
              <a:ext uri="{FF2B5EF4-FFF2-40B4-BE49-F238E27FC236}">
                <a16:creationId xmlns:a16="http://schemas.microsoft.com/office/drawing/2014/main" id="{D04F6E26-4A47-BCB0-2CA0-DAC820203423}"/>
              </a:ext>
            </a:extLst>
          </p:cNvPr>
          <p:cNvPicPr>
            <a:picLocks noChangeAspect="1"/>
          </p:cNvPicPr>
          <p:nvPr/>
        </p:nvPicPr>
        <p:blipFill>
          <a:blip r:embed="rId3"/>
          <a:stretch>
            <a:fillRect/>
          </a:stretch>
        </p:blipFill>
        <p:spPr>
          <a:xfrm>
            <a:off x="0" y="1990171"/>
            <a:ext cx="7772400" cy="3459698"/>
          </a:xfrm>
          <a:prstGeom prst="rect">
            <a:avLst/>
          </a:prstGeom>
        </p:spPr>
      </p:pic>
      <p:pic>
        <p:nvPicPr>
          <p:cNvPr id="5" name="Picture 4">
            <a:extLst>
              <a:ext uri="{FF2B5EF4-FFF2-40B4-BE49-F238E27FC236}">
                <a16:creationId xmlns:a16="http://schemas.microsoft.com/office/drawing/2014/main" id="{7C8BAFBB-A029-8769-C6E0-1C17B3F6D3D9}"/>
              </a:ext>
            </a:extLst>
          </p:cNvPr>
          <p:cNvPicPr>
            <a:picLocks noChangeAspect="1"/>
          </p:cNvPicPr>
          <p:nvPr/>
        </p:nvPicPr>
        <p:blipFill>
          <a:blip r:embed="rId4"/>
          <a:stretch>
            <a:fillRect/>
          </a:stretch>
        </p:blipFill>
        <p:spPr>
          <a:xfrm>
            <a:off x="0" y="6068456"/>
            <a:ext cx="7772400" cy="347243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190"/>
        <p:cNvGrpSpPr/>
        <p:nvPr/>
      </p:nvGrpSpPr>
      <p:grpSpPr>
        <a:xfrm>
          <a:off x="0" y="0"/>
          <a:ext cx="0" cy="0"/>
          <a:chOff x="0" y="0"/>
          <a:chExt cx="0" cy="0"/>
        </a:xfrm>
      </p:grpSpPr>
      <p:sp>
        <p:nvSpPr>
          <p:cNvPr id="191" name="Google Shape;191;p53"/>
          <p:cNvSpPr/>
          <p:nvPr/>
        </p:nvSpPr>
        <p:spPr>
          <a:xfrm>
            <a:off x="3582591" y="3663029"/>
            <a:ext cx="607200" cy="744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
        <p:nvSpPr>
          <p:cNvPr id="192" name="Google Shape;192;p53"/>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
        <p:nvSpPr>
          <p:cNvPr id="193" name="Google Shape;193;p53"/>
          <p:cNvSpPr/>
          <p:nvPr/>
        </p:nvSpPr>
        <p:spPr>
          <a:xfrm>
            <a:off x="1094850" y="3965950"/>
            <a:ext cx="5582700" cy="333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Section 1</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600" b="1">
                <a:solidFill>
                  <a:srgbClr val="FFFFFF"/>
                </a:solidFill>
                <a:latin typeface="Open Sans"/>
                <a:ea typeface="Open Sans"/>
                <a:cs typeface="Open Sans"/>
                <a:sym typeface="Open Sans"/>
              </a:rPr>
              <a:t>Designing a Secure Network Architecture</a:t>
            </a:r>
            <a:endParaRPr sz="3600" b="1">
              <a:solidFill>
                <a:srgbClr val="FFFFFF"/>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6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2.4.2 Screenshot</a:t>
            </a:r>
            <a:endParaRPr sz="3600" b="1"/>
          </a:p>
          <a:p>
            <a:pPr marL="0" lvl="0" indent="0" algn="l" rtl="0">
              <a:lnSpc>
                <a:spcPct val="115000"/>
              </a:lnSpc>
              <a:spcBef>
                <a:spcPts val="1200"/>
              </a:spcBef>
              <a:spcAft>
                <a:spcPts val="1200"/>
              </a:spcAft>
              <a:buNone/>
            </a:pPr>
            <a:r>
              <a:rPr lang="en" sz="1800" b="1">
                <a:solidFill>
                  <a:schemeClr val="dk2"/>
                </a:solidFill>
              </a:rPr>
              <a:t>Test VPN connection by connecting to one of the VMs in your internal network.</a:t>
            </a:r>
            <a:endParaRPr sz="1800" b="1">
              <a:solidFill>
                <a:schemeClr val="dk2"/>
              </a:solidFill>
            </a:endParaRPr>
          </a:p>
        </p:txBody>
      </p:sp>
      <p:pic>
        <p:nvPicPr>
          <p:cNvPr id="3" name="Picture 2">
            <a:extLst>
              <a:ext uri="{FF2B5EF4-FFF2-40B4-BE49-F238E27FC236}">
                <a16:creationId xmlns:a16="http://schemas.microsoft.com/office/drawing/2014/main" id="{0D72468A-2F24-D4CE-1E22-406804E9F45E}"/>
              </a:ext>
            </a:extLst>
          </p:cNvPr>
          <p:cNvPicPr>
            <a:picLocks noChangeAspect="1"/>
          </p:cNvPicPr>
          <p:nvPr/>
        </p:nvPicPr>
        <p:blipFill>
          <a:blip r:embed="rId3"/>
          <a:stretch>
            <a:fillRect/>
          </a:stretch>
        </p:blipFill>
        <p:spPr>
          <a:xfrm>
            <a:off x="0" y="5029200"/>
            <a:ext cx="7772400" cy="4975572"/>
          </a:xfrm>
          <a:prstGeom prst="rect">
            <a:avLst/>
          </a:prstGeom>
        </p:spPr>
      </p:pic>
      <p:pic>
        <p:nvPicPr>
          <p:cNvPr id="1026" name="Picture 2">
            <a:extLst>
              <a:ext uri="{FF2B5EF4-FFF2-40B4-BE49-F238E27FC236}">
                <a16:creationId xmlns:a16="http://schemas.microsoft.com/office/drawing/2014/main" id="{2C569FCC-83C8-85B7-8CB7-ABCE19C5CE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1112" y="2686858"/>
            <a:ext cx="5210175" cy="21621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94"/>
        <p:cNvGrpSpPr/>
        <p:nvPr/>
      </p:nvGrpSpPr>
      <p:grpSpPr>
        <a:xfrm>
          <a:off x="0" y="0"/>
          <a:ext cx="0" cy="0"/>
          <a:chOff x="0" y="0"/>
          <a:chExt cx="0" cy="0"/>
        </a:xfrm>
      </p:grpSpPr>
      <p:sp>
        <p:nvSpPr>
          <p:cNvPr id="295" name="Google Shape;295;p70"/>
          <p:cNvSpPr/>
          <p:nvPr/>
        </p:nvSpPr>
        <p:spPr>
          <a:xfrm>
            <a:off x="902700" y="4003550"/>
            <a:ext cx="6147900" cy="34992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Section 3</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600" b="1">
                <a:solidFill>
                  <a:srgbClr val="FFFFFF"/>
                </a:solidFill>
                <a:latin typeface="Open Sans"/>
                <a:ea typeface="Open Sans"/>
                <a:cs typeface="Open Sans"/>
                <a:sym typeface="Open Sans"/>
              </a:rPr>
              <a:t>Continuous Monitoring with a SIEM</a:t>
            </a:r>
            <a:endParaRPr sz="3600" b="1">
              <a:solidFill>
                <a:srgbClr val="FFFFFF"/>
              </a:solidFill>
              <a:latin typeface="Open Sans"/>
              <a:ea typeface="Open Sans"/>
              <a:cs typeface="Open Sans"/>
              <a:sym typeface="Open Sans"/>
            </a:endParaRPr>
          </a:p>
        </p:txBody>
      </p:sp>
      <p:sp>
        <p:nvSpPr>
          <p:cNvPr id="296" name="Google Shape;296;p70"/>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71"/>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Section 3: Build the SIEM</a:t>
            </a:r>
            <a:endParaRPr sz="3600" b="1"/>
          </a:p>
        </p:txBody>
      </p:sp>
      <p:sp>
        <p:nvSpPr>
          <p:cNvPr id="302" name="Google Shape;302;p71"/>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pen Sans"/>
                <a:ea typeface="Open Sans"/>
                <a:cs typeface="Open Sans"/>
                <a:sym typeface="Open Sans"/>
              </a:rPr>
              <a:t>Now that you've built a secure network architecture and a Zero Trust model, you're ready to wrap up your contract and finish the last piece of work. Your last task is to set up a solution to monitor the enterprise network and alert you about potential attacks.</a:t>
            </a:r>
            <a:endParaRPr sz="1800" b="1">
              <a:latin typeface="Open Sans"/>
              <a:ea typeface="Open Sans"/>
              <a:cs typeface="Open Sans"/>
              <a:sym typeface="Open Sans"/>
            </a:endParaRPr>
          </a:p>
          <a:p>
            <a:pPr marL="0" lvl="0" indent="0" algn="l" rtl="0">
              <a:spcBef>
                <a:spcPts val="1600"/>
              </a:spcBef>
              <a:spcAft>
                <a:spcPts val="0"/>
              </a:spcAft>
              <a:buNone/>
            </a:pPr>
            <a:r>
              <a:rPr lang="en" sz="1800" b="1">
                <a:latin typeface="Open Sans"/>
                <a:ea typeface="Open Sans"/>
                <a:cs typeface="Open Sans"/>
                <a:sym typeface="Open Sans"/>
              </a:rPr>
              <a:t>For this section, you will continue working in the Project Workspace in the classroom, then provide screenshots of your work here in this document.</a:t>
            </a:r>
            <a:endParaRPr sz="1800" b="1">
              <a:latin typeface="Open Sans"/>
              <a:ea typeface="Open Sans"/>
              <a:cs typeface="Open Sans"/>
              <a:sym typeface="Open Sans"/>
            </a:endParaRPr>
          </a:p>
          <a:p>
            <a:pPr marL="0" lvl="0" indent="0" algn="l" rtl="0">
              <a:spcBef>
                <a:spcPts val="1600"/>
              </a:spcBef>
              <a:spcAft>
                <a:spcPts val="0"/>
              </a:spcAft>
              <a:buNone/>
            </a:pPr>
            <a:r>
              <a:rPr lang="en" sz="1800" b="1">
                <a:latin typeface="Open Sans"/>
                <a:ea typeface="Open Sans"/>
                <a:cs typeface="Open Sans"/>
                <a:sym typeface="Open Sans"/>
              </a:rPr>
              <a:t>Insert screenshots on the following pages, showing completion of each of the specified tasks.</a:t>
            </a:r>
            <a:endParaRPr sz="1800"/>
          </a:p>
          <a:p>
            <a:pPr marL="0" lvl="0" indent="0" algn="l" rtl="0">
              <a:spcBef>
                <a:spcPts val="1600"/>
              </a:spcBef>
              <a:spcAft>
                <a:spcPts val="0"/>
              </a:spcAft>
              <a:buNone/>
            </a:pPr>
            <a:endParaRPr sz="1800" b="1">
              <a:latin typeface="Open Sans"/>
              <a:ea typeface="Open Sans"/>
              <a:cs typeface="Open Sans"/>
              <a:sym typeface="Open Sans"/>
            </a:endParaRPr>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72"/>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600" b="1"/>
          </a:p>
          <a:p>
            <a:pPr marL="0" lvl="0" indent="0" algn="l" rtl="0">
              <a:spcBef>
                <a:spcPts val="0"/>
              </a:spcBef>
              <a:spcAft>
                <a:spcPts val="0"/>
              </a:spcAft>
              <a:buNone/>
            </a:pPr>
            <a:r>
              <a:rPr lang="en" sz="3600" b="1"/>
              <a:t>3.1.1 Screenshot</a:t>
            </a:r>
            <a:endParaRPr sz="3600" b="1"/>
          </a:p>
          <a:p>
            <a:pPr marL="0" lvl="0" indent="0" algn="l" rtl="0">
              <a:lnSpc>
                <a:spcPct val="115000"/>
              </a:lnSpc>
              <a:spcBef>
                <a:spcPts val="1200"/>
              </a:spcBef>
              <a:spcAft>
                <a:spcPts val="0"/>
              </a:spcAft>
              <a:buClr>
                <a:schemeClr val="dk1"/>
              </a:buClr>
              <a:buSzPts val="1100"/>
              <a:buFont typeface="Arial"/>
              <a:buNone/>
            </a:pPr>
            <a:r>
              <a:rPr lang="en" sz="1800" b="1">
                <a:solidFill>
                  <a:schemeClr val="dk2"/>
                </a:solidFill>
              </a:rPr>
              <a:t>Create a VM in your private DMZ. On that VM, go through the process to create an ELK Server. For your Elk Server use the VM size DS1_v2 and  Linux Ubuntu 18.04 image.</a:t>
            </a:r>
            <a:endParaRPr sz="1800" b="1">
              <a:solidFill>
                <a:schemeClr val="dk2"/>
              </a:solidFill>
            </a:endParaRPr>
          </a:p>
          <a:p>
            <a:pPr marL="0" lvl="0" indent="0" algn="l" rtl="0">
              <a:spcBef>
                <a:spcPts val="1200"/>
              </a:spcBef>
              <a:spcAft>
                <a:spcPts val="0"/>
              </a:spcAft>
              <a:buNone/>
            </a:pPr>
            <a:endParaRPr sz="3600" b="1"/>
          </a:p>
        </p:txBody>
      </p:sp>
      <p:sp>
        <p:nvSpPr>
          <p:cNvPr id="308" name="Google Shape;308;p72"/>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endParaRPr sz="1800"/>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pic>
        <p:nvPicPr>
          <p:cNvPr id="3" name="Picture 2">
            <a:extLst>
              <a:ext uri="{FF2B5EF4-FFF2-40B4-BE49-F238E27FC236}">
                <a16:creationId xmlns:a16="http://schemas.microsoft.com/office/drawing/2014/main" id="{26EF6764-9953-0630-E17E-4073D63F7C06}"/>
              </a:ext>
            </a:extLst>
          </p:cNvPr>
          <p:cNvPicPr>
            <a:picLocks noChangeAspect="1"/>
          </p:cNvPicPr>
          <p:nvPr/>
        </p:nvPicPr>
        <p:blipFill>
          <a:blip r:embed="rId3"/>
          <a:stretch>
            <a:fillRect/>
          </a:stretch>
        </p:blipFill>
        <p:spPr>
          <a:xfrm>
            <a:off x="0" y="2494046"/>
            <a:ext cx="7772400" cy="507030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7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600" b="1" dirty="0"/>
          </a:p>
          <a:p>
            <a:pPr marL="0" lvl="0" indent="0" algn="l" rtl="0">
              <a:spcBef>
                <a:spcPts val="0"/>
              </a:spcBef>
              <a:spcAft>
                <a:spcPts val="0"/>
              </a:spcAft>
              <a:buNone/>
            </a:pPr>
            <a:r>
              <a:rPr lang="en" sz="3600" b="1" dirty="0"/>
              <a:t>3.1.2 Screenshot</a:t>
            </a:r>
            <a:endParaRPr sz="3600" b="1" dirty="0"/>
          </a:p>
          <a:p>
            <a:pPr marL="0" lvl="0" indent="0" algn="l" rtl="0">
              <a:lnSpc>
                <a:spcPct val="115000"/>
              </a:lnSpc>
              <a:spcBef>
                <a:spcPts val="1200"/>
              </a:spcBef>
              <a:spcAft>
                <a:spcPts val="0"/>
              </a:spcAft>
              <a:buNone/>
            </a:pPr>
            <a:r>
              <a:rPr lang="en" sz="1800" b="1" dirty="0">
                <a:solidFill>
                  <a:schemeClr val="dk2"/>
                </a:solidFill>
              </a:rPr>
              <a:t>Set up routing to only allow traffic inbound to the server from both your virtual networks, and make sure Kibana is only accessible when you're on the network.</a:t>
            </a:r>
            <a:endParaRPr sz="1800" b="1" dirty="0">
              <a:solidFill>
                <a:schemeClr val="dk2"/>
              </a:solidFill>
            </a:endParaRPr>
          </a:p>
          <a:p>
            <a:pPr marL="0" lvl="0" indent="0" algn="l" rtl="0">
              <a:spcBef>
                <a:spcPts val="1200"/>
              </a:spcBef>
              <a:spcAft>
                <a:spcPts val="0"/>
              </a:spcAft>
              <a:buNone/>
            </a:pPr>
            <a:endParaRPr sz="3600" b="1" dirty="0"/>
          </a:p>
        </p:txBody>
      </p:sp>
      <p:pic>
        <p:nvPicPr>
          <p:cNvPr id="2" name="Picture 1">
            <a:extLst>
              <a:ext uri="{FF2B5EF4-FFF2-40B4-BE49-F238E27FC236}">
                <a16:creationId xmlns:a16="http://schemas.microsoft.com/office/drawing/2014/main" id="{FAE121D8-BC48-1002-DA1A-DBFE89F16E70}"/>
              </a:ext>
            </a:extLst>
          </p:cNvPr>
          <p:cNvPicPr>
            <a:picLocks noChangeAspect="1"/>
          </p:cNvPicPr>
          <p:nvPr/>
        </p:nvPicPr>
        <p:blipFill>
          <a:blip r:embed="rId3"/>
          <a:stretch>
            <a:fillRect/>
          </a:stretch>
        </p:blipFill>
        <p:spPr>
          <a:xfrm>
            <a:off x="0" y="3191376"/>
            <a:ext cx="7772400" cy="367564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74"/>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3.2 Ingest Logs</a:t>
            </a:r>
            <a:endParaRPr sz="3600" b="1"/>
          </a:p>
        </p:txBody>
      </p:sp>
      <p:sp>
        <p:nvSpPr>
          <p:cNvPr id="320" name="Google Shape;320;p74"/>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pen Sans"/>
                <a:ea typeface="Open Sans"/>
                <a:cs typeface="Open Sans"/>
                <a:sym typeface="Open Sans"/>
              </a:rPr>
              <a:t>In this next section, you will start setting up ingest sources for your ELK server.</a:t>
            </a:r>
            <a:endParaRPr sz="1800" b="1">
              <a:latin typeface="Open Sans"/>
              <a:ea typeface="Open Sans"/>
              <a:cs typeface="Open Sans"/>
              <a:sym typeface="Open Sans"/>
            </a:endParaRPr>
          </a:p>
          <a:p>
            <a:pPr marL="0" lvl="0" indent="0" algn="l" rtl="0">
              <a:spcBef>
                <a:spcPts val="1600"/>
              </a:spcBef>
              <a:spcAft>
                <a:spcPts val="0"/>
              </a:spcAft>
              <a:buNone/>
            </a:pPr>
            <a:r>
              <a:rPr lang="en" sz="1800" b="1">
                <a:latin typeface="Open Sans"/>
                <a:ea typeface="Open Sans"/>
                <a:cs typeface="Open Sans"/>
                <a:sym typeface="Open Sans"/>
              </a:rPr>
              <a:t>Insert screenshots</a:t>
            </a:r>
            <a:r>
              <a:rPr lang="en" sz="1900" b="1">
                <a:latin typeface="Open Sans"/>
                <a:ea typeface="Open Sans"/>
                <a:cs typeface="Open Sans"/>
                <a:sym typeface="Open Sans"/>
              </a:rPr>
              <a:t> </a:t>
            </a:r>
            <a:r>
              <a:rPr lang="en" sz="1800" b="1">
                <a:latin typeface="Open Sans"/>
                <a:ea typeface="Open Sans"/>
                <a:cs typeface="Open Sans"/>
                <a:sym typeface="Open Sans"/>
              </a:rPr>
              <a:t>on the following pages, showing completion of each of the specified tasks.</a:t>
            </a:r>
            <a:endParaRPr sz="1800"/>
          </a:p>
          <a:p>
            <a:pPr marL="0" lvl="0" indent="0" algn="l" rtl="0">
              <a:spcBef>
                <a:spcPts val="1600"/>
              </a:spcBef>
              <a:spcAft>
                <a:spcPts val="0"/>
              </a:spcAft>
              <a:buClr>
                <a:schemeClr val="dk1"/>
              </a:buClr>
              <a:buSzPts val="1100"/>
              <a:buFont typeface="Arial"/>
              <a:buNone/>
            </a:pPr>
            <a:endParaRPr sz="18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75"/>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600" b="1"/>
          </a:p>
          <a:p>
            <a:pPr marL="0" lvl="0" indent="0" algn="l" rtl="0">
              <a:spcBef>
                <a:spcPts val="0"/>
              </a:spcBef>
              <a:spcAft>
                <a:spcPts val="0"/>
              </a:spcAft>
              <a:buNone/>
            </a:pPr>
            <a:r>
              <a:rPr lang="en" sz="3600" b="1"/>
              <a:t>3.2.1 Screenshot</a:t>
            </a:r>
            <a:endParaRPr sz="3600" b="1"/>
          </a:p>
          <a:p>
            <a:pPr marL="0" lvl="0" indent="0" algn="l" rtl="0">
              <a:lnSpc>
                <a:spcPct val="115000"/>
              </a:lnSpc>
              <a:spcBef>
                <a:spcPts val="1200"/>
              </a:spcBef>
              <a:spcAft>
                <a:spcPts val="0"/>
              </a:spcAft>
              <a:buNone/>
            </a:pPr>
            <a:r>
              <a:rPr lang="en" sz="1800" b="1">
                <a:solidFill>
                  <a:schemeClr val="dk2"/>
                </a:solidFill>
              </a:rPr>
              <a:t>Install Filebeat on your web servers and show the Filebeat service as active.</a:t>
            </a:r>
            <a:endParaRPr sz="1800" b="1">
              <a:solidFill>
                <a:schemeClr val="dk2"/>
              </a:solidFill>
            </a:endParaRPr>
          </a:p>
          <a:p>
            <a:pPr marL="0" lvl="0" indent="0" algn="l" rtl="0">
              <a:spcBef>
                <a:spcPts val="1200"/>
              </a:spcBef>
              <a:spcAft>
                <a:spcPts val="0"/>
              </a:spcAft>
              <a:buNone/>
            </a:pPr>
            <a:endParaRPr sz="3600" b="1"/>
          </a:p>
        </p:txBody>
      </p:sp>
      <p:sp>
        <p:nvSpPr>
          <p:cNvPr id="326" name="Google Shape;326;p75"/>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endParaRPr sz="1800"/>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pic>
        <p:nvPicPr>
          <p:cNvPr id="3" name="Picture 2">
            <a:extLst>
              <a:ext uri="{FF2B5EF4-FFF2-40B4-BE49-F238E27FC236}">
                <a16:creationId xmlns:a16="http://schemas.microsoft.com/office/drawing/2014/main" id="{DDC12380-B65A-0DFF-39E7-8CF114BF657B}"/>
              </a:ext>
            </a:extLst>
          </p:cNvPr>
          <p:cNvPicPr>
            <a:picLocks noChangeAspect="1"/>
          </p:cNvPicPr>
          <p:nvPr/>
        </p:nvPicPr>
        <p:blipFill>
          <a:blip r:embed="rId3"/>
          <a:stretch>
            <a:fillRect/>
          </a:stretch>
        </p:blipFill>
        <p:spPr>
          <a:xfrm>
            <a:off x="0" y="2253980"/>
            <a:ext cx="7772400" cy="555044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7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600" b="1"/>
          </a:p>
          <a:p>
            <a:pPr marL="0" lvl="0" indent="0" algn="l" rtl="0">
              <a:spcBef>
                <a:spcPts val="0"/>
              </a:spcBef>
              <a:spcAft>
                <a:spcPts val="0"/>
              </a:spcAft>
              <a:buNone/>
            </a:pPr>
            <a:r>
              <a:rPr lang="en" sz="3600" b="1"/>
              <a:t>3.2.2 Screenshot</a:t>
            </a:r>
            <a:endParaRPr sz="3600" b="1"/>
          </a:p>
          <a:p>
            <a:pPr marL="0" lvl="0" indent="0" algn="l" rtl="0">
              <a:lnSpc>
                <a:spcPct val="115000"/>
              </a:lnSpc>
              <a:spcBef>
                <a:spcPts val="1200"/>
              </a:spcBef>
              <a:spcAft>
                <a:spcPts val="0"/>
              </a:spcAft>
              <a:buNone/>
            </a:pPr>
            <a:r>
              <a:rPr lang="en" sz="1800" b="1">
                <a:solidFill>
                  <a:schemeClr val="dk2"/>
                </a:solidFill>
              </a:rPr>
              <a:t>Configure Filebeat to route web server logs to Elasticsearch.</a:t>
            </a:r>
            <a:endParaRPr sz="1800" b="1">
              <a:solidFill>
                <a:schemeClr val="dk2"/>
              </a:solidFill>
            </a:endParaRPr>
          </a:p>
          <a:p>
            <a:pPr marL="0" lvl="0" indent="0" algn="l" rtl="0">
              <a:spcBef>
                <a:spcPts val="1200"/>
              </a:spcBef>
              <a:spcAft>
                <a:spcPts val="0"/>
              </a:spcAft>
              <a:buNone/>
            </a:pPr>
            <a:endParaRPr sz="3600" b="1"/>
          </a:p>
        </p:txBody>
      </p:sp>
      <p:sp>
        <p:nvSpPr>
          <p:cNvPr id="332" name="Google Shape;332;p76"/>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endParaRPr sz="1800"/>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pic>
        <p:nvPicPr>
          <p:cNvPr id="3" name="Picture 2">
            <a:extLst>
              <a:ext uri="{FF2B5EF4-FFF2-40B4-BE49-F238E27FC236}">
                <a16:creationId xmlns:a16="http://schemas.microsoft.com/office/drawing/2014/main" id="{38ADA4B6-877C-0EBC-8C4B-24D20F509022}"/>
              </a:ext>
            </a:extLst>
          </p:cNvPr>
          <p:cNvPicPr>
            <a:picLocks noChangeAspect="1"/>
          </p:cNvPicPr>
          <p:nvPr/>
        </p:nvPicPr>
        <p:blipFill>
          <a:blip r:embed="rId3"/>
          <a:stretch>
            <a:fillRect/>
          </a:stretch>
        </p:blipFill>
        <p:spPr>
          <a:xfrm>
            <a:off x="0" y="2033169"/>
            <a:ext cx="7772399" cy="742984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7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600" b="1"/>
          </a:p>
          <a:p>
            <a:pPr marL="0" lvl="0" indent="0" algn="l" rtl="0">
              <a:spcBef>
                <a:spcPts val="0"/>
              </a:spcBef>
              <a:spcAft>
                <a:spcPts val="0"/>
              </a:spcAft>
              <a:buNone/>
            </a:pPr>
            <a:r>
              <a:rPr lang="en" sz="3600" b="1"/>
              <a:t>3.2.3 Screenshot</a:t>
            </a:r>
            <a:endParaRPr sz="3600" b="1"/>
          </a:p>
          <a:p>
            <a:pPr marL="0" lvl="0" indent="0" algn="l" rtl="0">
              <a:lnSpc>
                <a:spcPct val="115000"/>
              </a:lnSpc>
              <a:spcBef>
                <a:spcPts val="1200"/>
              </a:spcBef>
              <a:spcAft>
                <a:spcPts val="0"/>
              </a:spcAft>
              <a:buNone/>
            </a:pPr>
            <a:r>
              <a:rPr lang="en" sz="1800" b="1">
                <a:solidFill>
                  <a:schemeClr val="dk2"/>
                </a:solidFill>
              </a:rPr>
              <a:t>Simulate web traffic to your web servers using https://www.babylontraffic.com.</a:t>
            </a:r>
            <a:endParaRPr sz="1800" b="1">
              <a:solidFill>
                <a:schemeClr val="dk2"/>
              </a:solidFill>
            </a:endParaRPr>
          </a:p>
          <a:p>
            <a:pPr marL="0" lvl="0" indent="0" algn="l" rtl="0">
              <a:spcBef>
                <a:spcPts val="1200"/>
              </a:spcBef>
              <a:spcAft>
                <a:spcPts val="0"/>
              </a:spcAft>
              <a:buNone/>
            </a:pPr>
            <a:endParaRPr sz="3600" b="1"/>
          </a:p>
        </p:txBody>
      </p:sp>
      <p:sp>
        <p:nvSpPr>
          <p:cNvPr id="338" name="Google Shape;338;p7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endParaRPr sz="1800"/>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pic>
        <p:nvPicPr>
          <p:cNvPr id="3" name="Picture 2">
            <a:extLst>
              <a:ext uri="{FF2B5EF4-FFF2-40B4-BE49-F238E27FC236}">
                <a16:creationId xmlns:a16="http://schemas.microsoft.com/office/drawing/2014/main" id="{6B4EDD90-38EA-6C98-B137-CF0C64DC1CE2}"/>
              </a:ext>
            </a:extLst>
          </p:cNvPr>
          <p:cNvPicPr>
            <a:picLocks noChangeAspect="1"/>
          </p:cNvPicPr>
          <p:nvPr/>
        </p:nvPicPr>
        <p:blipFill>
          <a:blip r:embed="rId3"/>
          <a:stretch>
            <a:fillRect/>
          </a:stretch>
        </p:blipFill>
        <p:spPr>
          <a:xfrm>
            <a:off x="755248" y="4373702"/>
            <a:ext cx="6261904" cy="5193346"/>
          </a:xfrm>
          <a:prstGeom prst="rect">
            <a:avLst/>
          </a:prstGeom>
        </p:spPr>
      </p:pic>
      <p:pic>
        <p:nvPicPr>
          <p:cNvPr id="5" name="Picture 4">
            <a:extLst>
              <a:ext uri="{FF2B5EF4-FFF2-40B4-BE49-F238E27FC236}">
                <a16:creationId xmlns:a16="http://schemas.microsoft.com/office/drawing/2014/main" id="{4910B0BD-24F8-5F63-46CC-29896638CC94}"/>
              </a:ext>
            </a:extLst>
          </p:cNvPr>
          <p:cNvPicPr>
            <a:picLocks noChangeAspect="1"/>
          </p:cNvPicPr>
          <p:nvPr/>
        </p:nvPicPr>
        <p:blipFill>
          <a:blip r:embed="rId4"/>
          <a:stretch>
            <a:fillRect/>
          </a:stretch>
        </p:blipFill>
        <p:spPr>
          <a:xfrm>
            <a:off x="0" y="1990171"/>
            <a:ext cx="7772400" cy="196495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7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600" b="1"/>
          </a:p>
          <a:p>
            <a:pPr marL="0" lvl="0" indent="0" algn="l" rtl="0">
              <a:spcBef>
                <a:spcPts val="0"/>
              </a:spcBef>
              <a:spcAft>
                <a:spcPts val="0"/>
              </a:spcAft>
              <a:buNone/>
            </a:pPr>
            <a:r>
              <a:rPr lang="en" sz="3600" b="1"/>
              <a:t>3.2.4 Screenshot</a:t>
            </a:r>
            <a:endParaRPr sz="3600" b="1"/>
          </a:p>
          <a:p>
            <a:pPr marL="0" lvl="0" indent="0" algn="l" rtl="0">
              <a:lnSpc>
                <a:spcPct val="115000"/>
              </a:lnSpc>
              <a:spcBef>
                <a:spcPts val="1200"/>
              </a:spcBef>
              <a:spcAft>
                <a:spcPts val="0"/>
              </a:spcAft>
              <a:buNone/>
            </a:pPr>
            <a:r>
              <a:rPr lang="en" sz="1800" b="1">
                <a:solidFill>
                  <a:schemeClr val="dk2"/>
                </a:solidFill>
              </a:rPr>
              <a:t>Web server logs appear in Kibana.</a:t>
            </a:r>
            <a:endParaRPr sz="1800" b="1">
              <a:solidFill>
                <a:schemeClr val="dk2"/>
              </a:solidFill>
            </a:endParaRPr>
          </a:p>
          <a:p>
            <a:pPr marL="0" lvl="0" indent="0" algn="l" rtl="0">
              <a:spcBef>
                <a:spcPts val="1200"/>
              </a:spcBef>
              <a:spcAft>
                <a:spcPts val="0"/>
              </a:spcAft>
              <a:buNone/>
            </a:pPr>
            <a:endParaRPr sz="3600" b="1"/>
          </a:p>
        </p:txBody>
      </p:sp>
      <p:sp>
        <p:nvSpPr>
          <p:cNvPr id="344" name="Google Shape;344;p78"/>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endParaRPr sz="1800"/>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pic>
        <p:nvPicPr>
          <p:cNvPr id="3" name="Picture 2">
            <a:extLst>
              <a:ext uri="{FF2B5EF4-FFF2-40B4-BE49-F238E27FC236}">
                <a16:creationId xmlns:a16="http://schemas.microsoft.com/office/drawing/2014/main" id="{A0C050B0-17AB-5B8C-1285-A71067C24648}"/>
              </a:ext>
            </a:extLst>
          </p:cNvPr>
          <p:cNvPicPr>
            <a:picLocks noChangeAspect="1"/>
          </p:cNvPicPr>
          <p:nvPr/>
        </p:nvPicPr>
        <p:blipFill>
          <a:blip r:embed="rId3"/>
          <a:stretch>
            <a:fillRect/>
          </a:stretch>
        </p:blipFill>
        <p:spPr>
          <a:xfrm>
            <a:off x="0" y="3180920"/>
            <a:ext cx="7772400" cy="36965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54"/>
          <p:cNvSpPr txBox="1">
            <a:spLocks noGrp="1"/>
          </p:cNvSpPr>
          <p:nvPr>
            <p:ph type="title"/>
          </p:nvPr>
        </p:nvSpPr>
        <p:spPr>
          <a:xfrm>
            <a:off x="264945" y="265246"/>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Section 1: Designing the Network</a:t>
            </a:r>
            <a:endParaRPr sz="3600" b="1"/>
          </a:p>
        </p:txBody>
      </p:sp>
      <p:sp>
        <p:nvSpPr>
          <p:cNvPr id="199" name="Google Shape;199;p54"/>
          <p:cNvSpPr txBox="1">
            <a:spLocks noGrp="1"/>
          </p:cNvSpPr>
          <p:nvPr>
            <p:ph type="body" idx="1"/>
          </p:nvPr>
        </p:nvSpPr>
        <p:spPr>
          <a:xfrm>
            <a:off x="264895" y="1465504"/>
            <a:ext cx="7242600" cy="6239700"/>
          </a:xfrm>
          <a:prstGeom prst="rect">
            <a:avLst/>
          </a:prstGeom>
        </p:spPr>
        <p:txBody>
          <a:bodyPr spcFirstLastPara="1" wrap="square" lIns="91425" tIns="91425" rIns="91425" bIns="91425" anchor="t" anchorCtr="0">
            <a:noAutofit/>
          </a:bodyPr>
          <a:lstStyle/>
          <a:p>
            <a:pPr marL="0" lvl="0" indent="0" algn="l" rtl="0">
              <a:lnSpc>
                <a:spcPct val="100000"/>
              </a:lnSpc>
              <a:spcBef>
                <a:spcPts val="1200"/>
              </a:spcBef>
              <a:spcAft>
                <a:spcPts val="0"/>
              </a:spcAft>
              <a:buNone/>
            </a:pPr>
            <a:r>
              <a:rPr lang="en" sz="1800" b="1">
                <a:latin typeface="Open Sans"/>
                <a:ea typeface="Open Sans"/>
                <a:cs typeface="Open Sans"/>
                <a:sym typeface="Open Sans"/>
              </a:rPr>
              <a:t>Time to tackle XYZ's perimeter challenges. You've identified that the first thing to do is design a secure network architecture for XYZ. XYZ has provided you a list of business requirements so you can get started on designing a secure layout. Your first task is to incorporate all the requirements securely in a network design.</a:t>
            </a:r>
            <a:endParaRPr sz="1800" b="1">
              <a:latin typeface="Open Sans"/>
              <a:ea typeface="Open Sans"/>
              <a:cs typeface="Open Sans"/>
              <a:sym typeface="Open Sans"/>
            </a:endParaRPr>
          </a:p>
          <a:p>
            <a:pPr marL="0" lvl="0" indent="0" algn="l" rtl="0">
              <a:spcBef>
                <a:spcPts val="1200"/>
              </a:spcBef>
              <a:spcAft>
                <a:spcPts val="0"/>
              </a:spcAft>
              <a:buNone/>
            </a:pPr>
            <a:r>
              <a:rPr lang="en" sz="1600">
                <a:latin typeface="Open Sans"/>
                <a:ea typeface="Open Sans"/>
                <a:cs typeface="Open Sans"/>
                <a:sym typeface="Open Sans"/>
              </a:rPr>
              <a:t>Use</a:t>
            </a:r>
            <a:r>
              <a:rPr lang="en" sz="1600">
                <a:uFill>
                  <a:noFill/>
                </a:uFill>
                <a:latin typeface="Open Sans"/>
                <a:ea typeface="Open Sans"/>
                <a:cs typeface="Open Sans"/>
                <a:sym typeface="Open Sans"/>
                <a:hlinkClick r:id="rId3"/>
              </a:rPr>
              <a:t> </a:t>
            </a:r>
            <a:r>
              <a:rPr lang="en" sz="1600" u="sng">
                <a:latin typeface="Open Sans"/>
                <a:ea typeface="Open Sans"/>
                <a:cs typeface="Open Sans"/>
                <a:sym typeface="Open Sans"/>
                <a:hlinkClick r:id="rId3"/>
              </a:rPr>
              <a:t>https://app.diagrams.net/</a:t>
            </a:r>
            <a:r>
              <a:rPr lang="en" sz="1600">
                <a:latin typeface="Open Sans"/>
                <a:ea typeface="Open Sans"/>
                <a:cs typeface="Open Sans"/>
                <a:sym typeface="Open Sans"/>
              </a:rPr>
              <a:t> to design a secure network architecture. </a:t>
            </a:r>
            <a:endParaRPr sz="1600">
              <a:latin typeface="Open Sans"/>
              <a:ea typeface="Open Sans"/>
              <a:cs typeface="Open Sans"/>
              <a:sym typeface="Open Sans"/>
            </a:endParaRPr>
          </a:p>
          <a:p>
            <a:pPr marL="0" lvl="0" indent="0" algn="l" rtl="0">
              <a:spcBef>
                <a:spcPts val="1200"/>
              </a:spcBef>
              <a:spcAft>
                <a:spcPts val="0"/>
              </a:spcAft>
              <a:buClr>
                <a:schemeClr val="dk1"/>
              </a:buClr>
              <a:buSzPts val="1100"/>
              <a:buFont typeface="Arial"/>
              <a:buNone/>
            </a:pPr>
            <a:r>
              <a:rPr lang="en" sz="1600" b="1">
                <a:latin typeface="Open Sans"/>
                <a:ea typeface="Open Sans"/>
                <a:cs typeface="Open Sans"/>
                <a:sym typeface="Open Sans"/>
              </a:rPr>
              <a:t>Include and label the following requirements in your design:</a:t>
            </a:r>
            <a:endParaRPr sz="1600" b="1">
              <a:latin typeface="Open Sans"/>
              <a:ea typeface="Open Sans"/>
              <a:cs typeface="Open Sans"/>
              <a:sym typeface="Open Sans"/>
            </a:endParaRPr>
          </a:p>
          <a:p>
            <a:pPr marL="0" lvl="0" indent="0" algn="l" rtl="0">
              <a:spcBef>
                <a:spcPts val="1200"/>
              </a:spcBef>
              <a:spcAft>
                <a:spcPts val="0"/>
              </a:spcAft>
              <a:buClr>
                <a:schemeClr val="dk1"/>
              </a:buClr>
              <a:buSzPts val="1100"/>
              <a:buFont typeface="Arial"/>
              <a:buNone/>
            </a:pPr>
            <a:r>
              <a:rPr lang="en" sz="1600"/>
              <a:t>1) An on-premise network that has 3 workstations in it.</a:t>
            </a:r>
            <a:endParaRPr sz="1600"/>
          </a:p>
          <a:p>
            <a:pPr marL="0" lvl="0" indent="0" algn="l" rtl="0">
              <a:spcBef>
                <a:spcPts val="1200"/>
              </a:spcBef>
              <a:spcAft>
                <a:spcPts val="0"/>
              </a:spcAft>
              <a:buClr>
                <a:schemeClr val="dk1"/>
              </a:buClr>
              <a:buSzPts val="1100"/>
              <a:buFont typeface="Arial"/>
              <a:buNone/>
            </a:pPr>
            <a:r>
              <a:rPr lang="en" sz="1600"/>
              <a:t>2) A Virtual Network with the following segments:</a:t>
            </a:r>
            <a:endParaRPr sz="1600"/>
          </a:p>
          <a:p>
            <a:pPr marL="457200" lvl="0" indent="-330200" algn="l" rtl="0">
              <a:spcBef>
                <a:spcPts val="1200"/>
              </a:spcBef>
              <a:spcAft>
                <a:spcPts val="0"/>
              </a:spcAft>
              <a:buSzPts val="1600"/>
              <a:buChar char="●"/>
            </a:pPr>
            <a:r>
              <a:rPr lang="en" sz="1600"/>
              <a:t>Public DMZ with two web servers and a load balancer in it.</a:t>
            </a:r>
            <a:endParaRPr sz="1600"/>
          </a:p>
          <a:p>
            <a:pPr marL="457200" lvl="0" indent="-330200" algn="l" rtl="0">
              <a:spcBef>
                <a:spcPts val="0"/>
              </a:spcBef>
              <a:spcAft>
                <a:spcPts val="0"/>
              </a:spcAft>
              <a:buSzPts val="1600"/>
              <a:buChar char="●"/>
            </a:pPr>
            <a:r>
              <a:rPr lang="en" sz="1600"/>
              <a:t>Private DMZ with two database servers.</a:t>
            </a:r>
            <a:endParaRPr sz="1600"/>
          </a:p>
          <a:p>
            <a:pPr marL="457200" lvl="0" indent="-330200" algn="l" rtl="0">
              <a:spcBef>
                <a:spcPts val="0"/>
              </a:spcBef>
              <a:spcAft>
                <a:spcPts val="0"/>
              </a:spcAft>
              <a:buClr>
                <a:schemeClr val="dk2"/>
              </a:buClr>
              <a:buSzPts val="1600"/>
              <a:buFont typeface="Open Sans Light"/>
              <a:buChar char="●"/>
            </a:pPr>
            <a:r>
              <a:rPr lang="en" sz="1600"/>
              <a:t>Management LAN with one management server in it.</a:t>
            </a:r>
            <a:endParaRPr sz="1600"/>
          </a:p>
          <a:p>
            <a:pPr marL="457200" lvl="0" indent="-330200" algn="l" rtl="0">
              <a:spcBef>
                <a:spcPts val="0"/>
              </a:spcBef>
              <a:spcAft>
                <a:spcPts val="0"/>
              </a:spcAft>
              <a:buClr>
                <a:schemeClr val="dk2"/>
              </a:buClr>
              <a:buSzPts val="1600"/>
              <a:buFont typeface="Open Sans Light"/>
              <a:buChar char="●"/>
            </a:pPr>
            <a:r>
              <a:rPr lang="en" sz="1600"/>
              <a:t>Internal LAN with 5 workstations in it.</a:t>
            </a:r>
            <a:endParaRPr sz="1600"/>
          </a:p>
          <a:p>
            <a:pPr marL="457200" lvl="0" indent="-330200" algn="l" rtl="0">
              <a:spcBef>
                <a:spcPts val="0"/>
              </a:spcBef>
              <a:spcAft>
                <a:spcPts val="0"/>
              </a:spcAft>
              <a:buClr>
                <a:schemeClr val="dk2"/>
              </a:buClr>
              <a:buSzPts val="1600"/>
              <a:buFont typeface="Open Sans Light"/>
              <a:buChar char="●"/>
            </a:pPr>
            <a:r>
              <a:rPr lang="en" sz="1600"/>
              <a:t>Private Secure LAN with 3 database servers.</a:t>
            </a:r>
            <a:endParaRPr sz="1600"/>
          </a:p>
          <a:p>
            <a:pPr marL="0" lvl="0" indent="0" algn="l" rtl="0">
              <a:spcBef>
                <a:spcPts val="1200"/>
              </a:spcBef>
              <a:spcAft>
                <a:spcPts val="0"/>
              </a:spcAft>
              <a:buClr>
                <a:schemeClr val="dk1"/>
              </a:buClr>
              <a:buSzPts val="1100"/>
              <a:buFont typeface="Arial"/>
              <a:buNone/>
            </a:pPr>
            <a:endParaRPr sz="1600" b="1">
              <a:latin typeface="Open Sans"/>
              <a:ea typeface="Open Sans"/>
              <a:cs typeface="Open Sans"/>
              <a:sym typeface="Open Sans"/>
            </a:endParaRPr>
          </a:p>
          <a:p>
            <a:pPr marL="0" lvl="0" indent="0" algn="l" rtl="0">
              <a:spcBef>
                <a:spcPts val="1200"/>
              </a:spcBef>
              <a:spcAft>
                <a:spcPts val="0"/>
              </a:spcAft>
              <a:buClr>
                <a:schemeClr val="dk1"/>
              </a:buClr>
              <a:buSzPts val="1100"/>
              <a:buFont typeface="Arial"/>
              <a:buNone/>
            </a:pPr>
            <a:r>
              <a:rPr lang="en" sz="1600" b="1">
                <a:latin typeface="Open Sans"/>
                <a:ea typeface="Open Sans"/>
                <a:cs typeface="Open Sans"/>
                <a:sym typeface="Open Sans"/>
              </a:rPr>
              <a:t>Additionally include the following:</a:t>
            </a:r>
            <a:endParaRPr sz="1600" b="1">
              <a:latin typeface="Open Sans"/>
              <a:ea typeface="Open Sans"/>
              <a:cs typeface="Open Sans"/>
              <a:sym typeface="Open Sans"/>
            </a:endParaRPr>
          </a:p>
          <a:p>
            <a:pPr marL="0" lvl="0" indent="0" algn="l" rtl="0">
              <a:spcBef>
                <a:spcPts val="1200"/>
              </a:spcBef>
              <a:spcAft>
                <a:spcPts val="0"/>
              </a:spcAft>
              <a:buClr>
                <a:schemeClr val="dk1"/>
              </a:buClr>
              <a:buSzPts val="1100"/>
              <a:buFont typeface="Arial"/>
              <a:buNone/>
            </a:pPr>
            <a:r>
              <a:rPr lang="en" sz="1600"/>
              <a:t>1) A VPN gateway connecting the on-premise network to your Virtual Network.</a:t>
            </a:r>
            <a:endParaRPr sz="1600"/>
          </a:p>
          <a:p>
            <a:pPr marL="0" lvl="0" indent="0" algn="l" rtl="0">
              <a:spcBef>
                <a:spcPts val="1200"/>
              </a:spcBef>
              <a:spcAft>
                <a:spcPts val="0"/>
              </a:spcAft>
              <a:buClr>
                <a:schemeClr val="dk1"/>
              </a:buClr>
              <a:buSzPts val="1100"/>
              <a:buFont typeface="Arial"/>
              <a:buNone/>
            </a:pPr>
            <a:r>
              <a:rPr lang="en" sz="1600"/>
              <a:t>2) Show placement of security devices in the architecture, including load balancer(s), firewall(s), IDS/IPS device(s).</a:t>
            </a:r>
            <a:endParaRPr sz="1600"/>
          </a:p>
          <a:p>
            <a:pPr marL="0" lvl="0" indent="0" algn="l" rtl="0">
              <a:spcBef>
                <a:spcPts val="1200"/>
              </a:spcBef>
              <a:spcAft>
                <a:spcPts val="0"/>
              </a:spcAft>
              <a:buClr>
                <a:schemeClr val="dk1"/>
              </a:buClr>
              <a:buSzPts val="1100"/>
              <a:buFont typeface="Arial"/>
              <a:buNone/>
            </a:pPr>
            <a:r>
              <a:rPr lang="en" sz="1600"/>
              <a:t>3) Show the flow of traffic, and remember to incorporate best security practices with the flow of traffic between the different subnets.</a:t>
            </a:r>
            <a:endParaRPr sz="1600"/>
          </a:p>
          <a:p>
            <a:pPr marL="0" lvl="0" indent="0" algn="l" rtl="0">
              <a:lnSpc>
                <a:spcPct val="100000"/>
              </a:lnSpc>
              <a:spcBef>
                <a:spcPts val="1200"/>
              </a:spcBef>
              <a:spcAft>
                <a:spcPts val="0"/>
              </a:spcAft>
              <a:buNone/>
            </a:pPr>
            <a:endParaRPr sz="1500">
              <a:solidFill>
                <a:schemeClr val="dk1"/>
              </a:solidFill>
              <a:latin typeface="Open Sans"/>
              <a:ea typeface="Open Sans"/>
              <a:cs typeface="Open Sans"/>
              <a:sym typeface="Open Sans"/>
            </a:endParaRPr>
          </a:p>
          <a:p>
            <a:pPr marL="0" lvl="0" indent="0" algn="l" rtl="0">
              <a:lnSpc>
                <a:spcPct val="100000"/>
              </a:lnSpc>
              <a:spcBef>
                <a:spcPts val="1200"/>
              </a:spcBef>
              <a:spcAft>
                <a:spcPts val="0"/>
              </a:spcAft>
              <a:buNone/>
            </a:pPr>
            <a:endParaRPr sz="1900" b="1">
              <a:solidFill>
                <a:srgbClr val="000000"/>
              </a:solidFill>
              <a:latin typeface="Open Sans"/>
              <a:ea typeface="Open Sans"/>
              <a:cs typeface="Open Sans"/>
              <a:sym typeface="Open Sans"/>
            </a:endParaRPr>
          </a:p>
          <a:p>
            <a:pPr marL="0" lvl="0" indent="0" algn="l" rtl="0">
              <a:lnSpc>
                <a:spcPct val="100000"/>
              </a:lnSpc>
              <a:spcBef>
                <a:spcPts val="0"/>
              </a:spcBef>
              <a:spcAft>
                <a:spcPts val="0"/>
              </a:spcAft>
              <a:buNone/>
            </a:pPr>
            <a:endParaRPr sz="1900">
              <a:solidFill>
                <a:srgbClr val="000000"/>
              </a:solidFill>
              <a:latin typeface="Open Sans"/>
              <a:ea typeface="Open Sans"/>
              <a:cs typeface="Open Sans"/>
              <a:sym typeface="Open Sans"/>
            </a:endParaRPr>
          </a:p>
          <a:p>
            <a:pPr marL="0" lvl="0" indent="0" algn="l" rtl="0">
              <a:lnSpc>
                <a:spcPct val="200000"/>
              </a:lnSpc>
              <a:spcBef>
                <a:spcPts val="0"/>
              </a:spcBef>
              <a:spcAft>
                <a:spcPts val="0"/>
              </a:spcAft>
              <a:buNone/>
            </a:pPr>
            <a:endParaRPr sz="1900" b="1">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7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3.3 Build Alerts</a:t>
            </a:r>
            <a:endParaRPr sz="3600" b="1"/>
          </a:p>
        </p:txBody>
      </p:sp>
      <p:sp>
        <p:nvSpPr>
          <p:cNvPr id="350" name="Google Shape;350;p79"/>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b="1">
                <a:latin typeface="Open Sans"/>
                <a:ea typeface="Open Sans"/>
                <a:cs typeface="Open Sans"/>
                <a:sym typeface="Open Sans"/>
              </a:rPr>
              <a:t>In this next section, you will create alerts on the simulated web traffic you see. Build alerts to alert you of possible DoS, brute force, and probing attacks.</a:t>
            </a:r>
            <a:endParaRPr sz="1900" b="1">
              <a:latin typeface="Open Sans"/>
              <a:ea typeface="Open Sans"/>
              <a:cs typeface="Open Sans"/>
              <a:sym typeface="Open Sans"/>
            </a:endParaRPr>
          </a:p>
          <a:p>
            <a:pPr marL="0" lvl="0" indent="0" algn="l" rtl="0">
              <a:spcBef>
                <a:spcPts val="1600"/>
              </a:spcBef>
              <a:spcAft>
                <a:spcPts val="0"/>
              </a:spcAft>
              <a:buNone/>
            </a:pPr>
            <a:r>
              <a:rPr lang="en" sz="1900" b="1">
                <a:latin typeface="Open Sans"/>
                <a:ea typeface="Open Sans"/>
                <a:cs typeface="Open Sans"/>
                <a:sym typeface="Open Sans"/>
              </a:rPr>
              <a:t>Insert screenshots on the following pages, showing completion of each of the specified tasks.</a:t>
            </a:r>
            <a:endParaRPr sz="2000"/>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8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600" b="1"/>
          </a:p>
          <a:p>
            <a:pPr marL="0" lvl="0" indent="0" algn="l" rtl="0">
              <a:spcBef>
                <a:spcPts val="0"/>
              </a:spcBef>
              <a:spcAft>
                <a:spcPts val="0"/>
              </a:spcAft>
              <a:buNone/>
            </a:pPr>
            <a:r>
              <a:rPr lang="en" sz="3600" b="1"/>
              <a:t>3.3.1 Screenshot</a:t>
            </a:r>
            <a:endParaRPr sz="3600" b="1"/>
          </a:p>
          <a:p>
            <a:pPr marL="0" lvl="0" indent="0" algn="l" rtl="0">
              <a:lnSpc>
                <a:spcPct val="115000"/>
              </a:lnSpc>
              <a:spcBef>
                <a:spcPts val="1200"/>
              </a:spcBef>
              <a:spcAft>
                <a:spcPts val="0"/>
              </a:spcAft>
              <a:buNone/>
            </a:pPr>
            <a:r>
              <a:rPr lang="en" sz="1800" b="1">
                <a:solidFill>
                  <a:schemeClr val="dk2"/>
                </a:solidFill>
              </a:rPr>
              <a:t>Create an alert for DoS attack.</a:t>
            </a:r>
            <a:endParaRPr sz="1800" b="1">
              <a:solidFill>
                <a:schemeClr val="dk2"/>
              </a:solidFill>
            </a:endParaRPr>
          </a:p>
          <a:p>
            <a:pPr marL="0" lvl="0" indent="0" algn="l" rtl="0">
              <a:spcBef>
                <a:spcPts val="1200"/>
              </a:spcBef>
              <a:spcAft>
                <a:spcPts val="0"/>
              </a:spcAft>
              <a:buNone/>
            </a:pPr>
            <a:endParaRPr sz="3600" b="1"/>
          </a:p>
        </p:txBody>
      </p:sp>
      <p:sp>
        <p:nvSpPr>
          <p:cNvPr id="356" name="Google Shape;356;p80"/>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endParaRPr sz="1800"/>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pic>
        <p:nvPicPr>
          <p:cNvPr id="3" name="Picture 2">
            <a:extLst>
              <a:ext uri="{FF2B5EF4-FFF2-40B4-BE49-F238E27FC236}">
                <a16:creationId xmlns:a16="http://schemas.microsoft.com/office/drawing/2014/main" id="{2A62AE5C-372D-D27A-F703-60A82FA4A587}"/>
              </a:ext>
            </a:extLst>
          </p:cNvPr>
          <p:cNvPicPr>
            <a:picLocks noChangeAspect="1"/>
          </p:cNvPicPr>
          <p:nvPr/>
        </p:nvPicPr>
        <p:blipFill rotWithShape="1">
          <a:blip r:embed="rId3"/>
          <a:srcRect b="45530"/>
          <a:stretch/>
        </p:blipFill>
        <p:spPr>
          <a:xfrm>
            <a:off x="17968" y="6249655"/>
            <a:ext cx="7754432" cy="3808745"/>
          </a:xfrm>
          <a:prstGeom prst="rect">
            <a:avLst/>
          </a:prstGeom>
        </p:spPr>
      </p:pic>
      <p:pic>
        <p:nvPicPr>
          <p:cNvPr id="7" name="Picture 6">
            <a:extLst>
              <a:ext uri="{FF2B5EF4-FFF2-40B4-BE49-F238E27FC236}">
                <a16:creationId xmlns:a16="http://schemas.microsoft.com/office/drawing/2014/main" id="{41CBDBB6-0494-60B5-F10C-B2FFABFC7ECE}"/>
              </a:ext>
            </a:extLst>
          </p:cNvPr>
          <p:cNvPicPr>
            <a:picLocks noChangeAspect="1"/>
          </p:cNvPicPr>
          <p:nvPr/>
        </p:nvPicPr>
        <p:blipFill>
          <a:blip r:embed="rId4"/>
          <a:stretch>
            <a:fillRect/>
          </a:stretch>
        </p:blipFill>
        <p:spPr>
          <a:xfrm>
            <a:off x="0" y="2821425"/>
            <a:ext cx="7772400" cy="220777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81"/>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600" b="1"/>
          </a:p>
          <a:p>
            <a:pPr marL="0" lvl="0" indent="0" algn="l" rtl="0">
              <a:spcBef>
                <a:spcPts val="0"/>
              </a:spcBef>
              <a:spcAft>
                <a:spcPts val="0"/>
              </a:spcAft>
              <a:buNone/>
            </a:pPr>
            <a:r>
              <a:rPr lang="en" sz="3600" b="1"/>
              <a:t>3.3.2 Screenshot</a:t>
            </a:r>
            <a:endParaRPr sz="3600" b="1"/>
          </a:p>
          <a:p>
            <a:pPr marL="0" lvl="0" indent="0" algn="l" rtl="0">
              <a:lnSpc>
                <a:spcPct val="115000"/>
              </a:lnSpc>
              <a:spcBef>
                <a:spcPts val="1200"/>
              </a:spcBef>
              <a:spcAft>
                <a:spcPts val="0"/>
              </a:spcAft>
              <a:buNone/>
            </a:pPr>
            <a:r>
              <a:rPr lang="en" sz="1800" b="1">
                <a:solidFill>
                  <a:schemeClr val="dk2"/>
                </a:solidFill>
              </a:rPr>
              <a:t>Create an alert for Brute Force attack.</a:t>
            </a:r>
            <a:endParaRPr sz="1800" b="1">
              <a:solidFill>
                <a:schemeClr val="dk2"/>
              </a:solidFill>
            </a:endParaRPr>
          </a:p>
          <a:p>
            <a:pPr marL="0" lvl="0" indent="0" algn="l" rtl="0">
              <a:spcBef>
                <a:spcPts val="1200"/>
              </a:spcBef>
              <a:spcAft>
                <a:spcPts val="0"/>
              </a:spcAft>
              <a:buNone/>
            </a:pPr>
            <a:endParaRPr sz="3600" b="1"/>
          </a:p>
        </p:txBody>
      </p:sp>
      <p:sp>
        <p:nvSpPr>
          <p:cNvPr id="362" name="Google Shape;362;p81"/>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endParaRPr sz="1800"/>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pic>
        <p:nvPicPr>
          <p:cNvPr id="3" name="Picture 2">
            <a:extLst>
              <a:ext uri="{FF2B5EF4-FFF2-40B4-BE49-F238E27FC236}">
                <a16:creationId xmlns:a16="http://schemas.microsoft.com/office/drawing/2014/main" id="{F544B756-8465-9A90-16F1-98DF3CF0B79D}"/>
              </a:ext>
            </a:extLst>
          </p:cNvPr>
          <p:cNvPicPr>
            <a:picLocks noChangeAspect="1"/>
          </p:cNvPicPr>
          <p:nvPr/>
        </p:nvPicPr>
        <p:blipFill rotWithShape="1">
          <a:blip r:embed="rId3"/>
          <a:srcRect b="44160"/>
          <a:stretch/>
        </p:blipFill>
        <p:spPr>
          <a:xfrm>
            <a:off x="0" y="6280800"/>
            <a:ext cx="7772400" cy="3968377"/>
          </a:xfrm>
          <a:prstGeom prst="rect">
            <a:avLst/>
          </a:prstGeom>
        </p:spPr>
      </p:pic>
      <p:pic>
        <p:nvPicPr>
          <p:cNvPr id="2" name="Picture 1">
            <a:extLst>
              <a:ext uri="{FF2B5EF4-FFF2-40B4-BE49-F238E27FC236}">
                <a16:creationId xmlns:a16="http://schemas.microsoft.com/office/drawing/2014/main" id="{8F946282-D59F-8EB0-BF78-AA7025B664B3}"/>
              </a:ext>
            </a:extLst>
          </p:cNvPr>
          <p:cNvPicPr>
            <a:picLocks noChangeAspect="1"/>
          </p:cNvPicPr>
          <p:nvPr/>
        </p:nvPicPr>
        <p:blipFill rotWithShape="1">
          <a:blip r:embed="rId4"/>
          <a:srcRect r="15032" b="37446"/>
          <a:stretch/>
        </p:blipFill>
        <p:spPr>
          <a:xfrm>
            <a:off x="-1" y="1932085"/>
            <a:ext cx="7710993" cy="240623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82"/>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600" b="1"/>
          </a:p>
          <a:p>
            <a:pPr marL="0" lvl="0" indent="0" algn="l" rtl="0">
              <a:spcBef>
                <a:spcPts val="0"/>
              </a:spcBef>
              <a:spcAft>
                <a:spcPts val="0"/>
              </a:spcAft>
              <a:buNone/>
            </a:pPr>
            <a:r>
              <a:rPr lang="en" sz="3600" b="1"/>
              <a:t>3.3.3 Screenshot</a:t>
            </a:r>
            <a:endParaRPr sz="3600" b="1"/>
          </a:p>
          <a:p>
            <a:pPr marL="0" lvl="0" indent="0" algn="l" rtl="0">
              <a:lnSpc>
                <a:spcPct val="115000"/>
              </a:lnSpc>
              <a:spcBef>
                <a:spcPts val="1200"/>
              </a:spcBef>
              <a:spcAft>
                <a:spcPts val="1200"/>
              </a:spcAft>
              <a:buNone/>
            </a:pPr>
            <a:r>
              <a:rPr lang="en" sz="1800" b="1">
                <a:solidFill>
                  <a:schemeClr val="dk2"/>
                </a:solidFill>
              </a:rPr>
              <a:t>Create an alert for a scanning attack. During the scan, an attacker is looking to identify what ports are open. </a:t>
            </a:r>
            <a:endParaRPr sz="3600" b="1"/>
          </a:p>
        </p:txBody>
      </p:sp>
      <p:sp>
        <p:nvSpPr>
          <p:cNvPr id="368" name="Google Shape;368;p82"/>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endParaRPr sz="1800"/>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pic>
        <p:nvPicPr>
          <p:cNvPr id="3" name="Picture 2">
            <a:extLst>
              <a:ext uri="{FF2B5EF4-FFF2-40B4-BE49-F238E27FC236}">
                <a16:creationId xmlns:a16="http://schemas.microsoft.com/office/drawing/2014/main" id="{8AD187CC-F4A7-F8CF-6F82-BE779D50F864}"/>
              </a:ext>
            </a:extLst>
          </p:cNvPr>
          <p:cNvPicPr>
            <a:picLocks noChangeAspect="1"/>
          </p:cNvPicPr>
          <p:nvPr/>
        </p:nvPicPr>
        <p:blipFill rotWithShape="1">
          <a:blip r:embed="rId3"/>
          <a:srcRect b="37212"/>
          <a:stretch/>
        </p:blipFill>
        <p:spPr>
          <a:xfrm>
            <a:off x="0" y="5365427"/>
            <a:ext cx="7772400" cy="4692973"/>
          </a:xfrm>
          <a:prstGeom prst="rect">
            <a:avLst/>
          </a:prstGeom>
        </p:spPr>
      </p:pic>
      <p:pic>
        <p:nvPicPr>
          <p:cNvPr id="2" name="Picture 1">
            <a:extLst>
              <a:ext uri="{FF2B5EF4-FFF2-40B4-BE49-F238E27FC236}">
                <a16:creationId xmlns:a16="http://schemas.microsoft.com/office/drawing/2014/main" id="{B9B9CE70-E7F2-59AF-3204-67E930AD147E}"/>
              </a:ext>
            </a:extLst>
          </p:cNvPr>
          <p:cNvPicPr>
            <a:picLocks noChangeAspect="1"/>
          </p:cNvPicPr>
          <p:nvPr/>
        </p:nvPicPr>
        <p:blipFill rotWithShape="1">
          <a:blip r:embed="rId4"/>
          <a:srcRect r="15686" b="40019"/>
          <a:stretch/>
        </p:blipFill>
        <p:spPr>
          <a:xfrm>
            <a:off x="-1" y="2253724"/>
            <a:ext cx="7677493" cy="235891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8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3.4 Incident Response Playbook</a:t>
            </a:r>
            <a:endParaRPr sz="3600" b="1"/>
          </a:p>
        </p:txBody>
      </p:sp>
      <p:sp>
        <p:nvSpPr>
          <p:cNvPr id="374" name="Google Shape;374;p83"/>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b="1">
                <a:latin typeface="Open Sans"/>
                <a:ea typeface="Open Sans"/>
                <a:cs typeface="Open Sans"/>
                <a:sym typeface="Open Sans"/>
              </a:rPr>
              <a:t>Write a playbook below, detailing what the set of steps would be in response to each of the alerts you created in the last section 4.3. Add more pages if you need.</a:t>
            </a:r>
            <a:endParaRPr sz="1900"/>
          </a:p>
          <a:p>
            <a:pPr marL="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sp>
        <p:nvSpPr>
          <p:cNvPr id="2" name="TextBox 1">
            <a:extLst>
              <a:ext uri="{FF2B5EF4-FFF2-40B4-BE49-F238E27FC236}">
                <a16:creationId xmlns:a16="http://schemas.microsoft.com/office/drawing/2014/main" id="{33C6864C-325F-05B2-F942-3ECCE7CE397B}"/>
              </a:ext>
            </a:extLst>
          </p:cNvPr>
          <p:cNvSpPr txBox="1"/>
          <p:nvPr/>
        </p:nvSpPr>
        <p:spPr>
          <a:xfrm>
            <a:off x="0" y="3875813"/>
            <a:ext cx="7772400" cy="6155531"/>
          </a:xfrm>
          <a:prstGeom prst="rect">
            <a:avLst/>
          </a:prstGeom>
          <a:noFill/>
        </p:spPr>
        <p:txBody>
          <a:bodyPr wrap="square" rtlCol="0">
            <a:spAutoFit/>
          </a:bodyPr>
          <a:lstStyle/>
          <a:p>
            <a:pPr rtl="0">
              <a:spcBef>
                <a:spcPts val="0"/>
              </a:spcBef>
              <a:spcAft>
                <a:spcPts val="0"/>
              </a:spcAft>
            </a:pPr>
            <a:r>
              <a:rPr lang="en-US" sz="1600" b="1" dirty="0">
                <a:effectLst/>
              </a:rPr>
              <a:t>DoS Attack Playbook</a:t>
            </a:r>
          </a:p>
          <a:p>
            <a:pPr rtl="0">
              <a:spcBef>
                <a:spcPts val="0"/>
              </a:spcBef>
              <a:spcAft>
                <a:spcPts val="0"/>
              </a:spcAft>
            </a:pPr>
            <a:endParaRPr lang="en-US" sz="1200" b="0" dirty="0">
              <a:effectLst/>
            </a:endParaRPr>
          </a:p>
          <a:p>
            <a:pPr rtl="0">
              <a:spcBef>
                <a:spcPts val="0"/>
              </a:spcBef>
              <a:spcAft>
                <a:spcPts val="0"/>
              </a:spcAft>
            </a:pPr>
            <a:r>
              <a:rPr lang="en-US" sz="1600" b="1" i="0" u="none" strike="noStrike" dirty="0">
                <a:solidFill>
                  <a:srgbClr val="000000"/>
                </a:solidFill>
                <a:effectLst/>
                <a:latin typeface="Arial" panose="020B0604020202020204" pitchFamily="34" charset="0"/>
              </a:rPr>
              <a:t>1. Preparation:</a:t>
            </a:r>
            <a:endParaRPr lang="en-US" sz="1200" b="0" dirty="0">
              <a:effectLst/>
            </a:endParaRPr>
          </a:p>
          <a:p>
            <a:pPr rtl="0">
              <a:spcBef>
                <a:spcPts val="0"/>
              </a:spcBef>
              <a:spcAft>
                <a:spcPts val="0"/>
              </a:spcAft>
            </a:pPr>
            <a:r>
              <a:rPr lang="en-US" sz="1600" b="0" i="0" u="none" strike="noStrike" dirty="0">
                <a:solidFill>
                  <a:srgbClr val="000000"/>
                </a:solidFill>
                <a:effectLst/>
                <a:latin typeface="Arial" panose="020B0604020202020204" pitchFamily="34" charset="0"/>
              </a:rPr>
              <a:t> Establish a response team and define their roles and responsibilities.</a:t>
            </a:r>
            <a:endParaRPr lang="en-US" sz="1200" b="0" dirty="0">
              <a:effectLst/>
            </a:endParaRPr>
          </a:p>
          <a:p>
            <a:pPr rtl="0">
              <a:spcBef>
                <a:spcPts val="0"/>
              </a:spcBef>
              <a:spcAft>
                <a:spcPts val="0"/>
              </a:spcAft>
            </a:pPr>
            <a:r>
              <a:rPr lang="en-US" sz="1600" b="0" i="0" u="none" strike="noStrike" dirty="0">
                <a:solidFill>
                  <a:srgbClr val="000000"/>
                </a:solidFill>
                <a:effectLst/>
                <a:latin typeface="Arial" panose="020B0604020202020204" pitchFamily="34" charset="0"/>
              </a:rPr>
              <a:t> Develop a communication plan and ensure that all stakeholders are aware of it.</a:t>
            </a:r>
            <a:endParaRPr lang="en-US" sz="1200" b="0" dirty="0">
              <a:effectLst/>
            </a:endParaRPr>
          </a:p>
          <a:p>
            <a:pPr rtl="0">
              <a:spcBef>
                <a:spcPts val="0"/>
              </a:spcBef>
              <a:spcAft>
                <a:spcPts val="0"/>
              </a:spcAft>
            </a:pPr>
            <a:r>
              <a:rPr lang="en-US" sz="1600" b="0" i="0" u="none" strike="noStrike" dirty="0">
                <a:solidFill>
                  <a:srgbClr val="000000"/>
                </a:solidFill>
                <a:effectLst/>
                <a:latin typeface="Arial" panose="020B0604020202020204" pitchFamily="34" charset="0"/>
              </a:rPr>
              <a:t> Create and maintain a DoS attack response plan that includes procedures for detecting, analyzing, containing, eradicating, and recovering from an attack.</a:t>
            </a:r>
            <a:endParaRPr lang="en-US" sz="1200" b="0" dirty="0">
              <a:effectLst/>
            </a:endParaRPr>
          </a:p>
          <a:p>
            <a:pPr rtl="0">
              <a:spcBef>
                <a:spcPts val="0"/>
              </a:spcBef>
              <a:spcAft>
                <a:spcPts val="0"/>
              </a:spcAft>
            </a:pPr>
            <a:br>
              <a:rPr lang="en-US" sz="1200" b="0" dirty="0">
                <a:effectLst/>
              </a:rPr>
            </a:br>
            <a:r>
              <a:rPr lang="en-US" sz="1600" b="1" i="0" u="none" strike="noStrike" dirty="0">
                <a:solidFill>
                  <a:srgbClr val="000000"/>
                </a:solidFill>
                <a:effectLst/>
                <a:latin typeface="Arial" panose="020B0604020202020204" pitchFamily="34" charset="0"/>
              </a:rPr>
              <a:t>2. Detection &amp; Analysis:</a:t>
            </a:r>
            <a:endParaRPr lang="en-US" sz="1200" b="0" dirty="0">
              <a:effectLst/>
            </a:endParaRPr>
          </a:p>
          <a:p>
            <a:pPr rtl="0">
              <a:spcBef>
                <a:spcPts val="0"/>
              </a:spcBef>
              <a:spcAft>
                <a:spcPts val="0"/>
              </a:spcAft>
            </a:pPr>
            <a:r>
              <a:rPr lang="en-US" sz="1600" b="0" i="0" u="none" strike="noStrike" dirty="0">
                <a:solidFill>
                  <a:srgbClr val="000000"/>
                </a:solidFill>
                <a:effectLst/>
                <a:latin typeface="Arial" panose="020B0604020202020204" pitchFamily="34" charset="0"/>
              </a:rPr>
              <a:t> Monitor network traffic and set up alerts for unusual patterns.</a:t>
            </a:r>
            <a:endParaRPr lang="en-US" sz="1200" b="0" dirty="0">
              <a:effectLst/>
            </a:endParaRPr>
          </a:p>
          <a:p>
            <a:pPr rtl="0">
              <a:spcBef>
                <a:spcPts val="0"/>
              </a:spcBef>
              <a:spcAft>
                <a:spcPts val="0"/>
              </a:spcAft>
            </a:pPr>
            <a:r>
              <a:rPr lang="en-US" sz="1600" b="0" i="0" u="none" strike="noStrike" dirty="0">
                <a:solidFill>
                  <a:srgbClr val="000000"/>
                </a:solidFill>
                <a:effectLst/>
                <a:latin typeface="Arial" panose="020B0604020202020204" pitchFamily="34" charset="0"/>
              </a:rPr>
              <a:t> Analyze network logs to determine the source and type of the attack.</a:t>
            </a:r>
            <a:endParaRPr lang="en-US" sz="1200" b="0" dirty="0">
              <a:effectLst/>
            </a:endParaRPr>
          </a:p>
          <a:p>
            <a:pPr rtl="0">
              <a:spcBef>
                <a:spcPts val="0"/>
              </a:spcBef>
              <a:spcAft>
                <a:spcPts val="0"/>
              </a:spcAft>
            </a:pPr>
            <a:r>
              <a:rPr lang="en-US" sz="1600" b="0" i="0" u="none" strike="noStrike" dirty="0">
                <a:solidFill>
                  <a:srgbClr val="000000"/>
                </a:solidFill>
                <a:effectLst/>
                <a:latin typeface="Arial" panose="020B0604020202020204" pitchFamily="34" charset="0"/>
              </a:rPr>
              <a:t> Determine the impact of the attack on your network and applications.</a:t>
            </a:r>
            <a:endParaRPr lang="en-US" sz="1200" b="0" dirty="0">
              <a:effectLst/>
            </a:endParaRPr>
          </a:p>
          <a:p>
            <a:pPr rtl="0">
              <a:spcBef>
                <a:spcPts val="0"/>
              </a:spcBef>
              <a:spcAft>
                <a:spcPts val="0"/>
              </a:spcAft>
            </a:pPr>
            <a:br>
              <a:rPr lang="en-US" sz="1200" b="0" dirty="0">
                <a:effectLst/>
              </a:rPr>
            </a:br>
            <a:r>
              <a:rPr lang="en-US" sz="1600" b="1" i="0" u="none" strike="noStrike" dirty="0">
                <a:solidFill>
                  <a:srgbClr val="000000"/>
                </a:solidFill>
                <a:effectLst/>
                <a:latin typeface="Arial" panose="020B0604020202020204" pitchFamily="34" charset="0"/>
              </a:rPr>
              <a:t>3. Containment, Eradication, and Recovery:</a:t>
            </a:r>
            <a:endParaRPr lang="en-US" sz="1200" b="0" dirty="0">
              <a:effectLst/>
            </a:endParaRPr>
          </a:p>
          <a:p>
            <a:pPr rtl="0">
              <a:spcBef>
                <a:spcPts val="0"/>
              </a:spcBef>
              <a:spcAft>
                <a:spcPts val="0"/>
              </a:spcAft>
            </a:pPr>
            <a:r>
              <a:rPr lang="en-US" sz="1600" b="0" i="0" u="none" strike="noStrike" dirty="0">
                <a:solidFill>
                  <a:srgbClr val="000000"/>
                </a:solidFill>
                <a:effectLst/>
                <a:latin typeface="Arial" panose="020B0604020202020204" pitchFamily="34" charset="0"/>
              </a:rPr>
              <a:t> Implement access controls to limit the spread of the attack.</a:t>
            </a:r>
            <a:endParaRPr lang="en-US" sz="1200" b="0" dirty="0">
              <a:effectLst/>
            </a:endParaRPr>
          </a:p>
          <a:p>
            <a:pPr rtl="0">
              <a:spcBef>
                <a:spcPts val="0"/>
              </a:spcBef>
              <a:spcAft>
                <a:spcPts val="0"/>
              </a:spcAft>
            </a:pPr>
            <a:r>
              <a:rPr lang="en-US" sz="1600" b="0" i="0" u="none" strike="noStrike" dirty="0">
                <a:solidFill>
                  <a:srgbClr val="000000"/>
                </a:solidFill>
                <a:effectLst/>
                <a:latin typeface="Arial" panose="020B0604020202020204" pitchFamily="34" charset="0"/>
              </a:rPr>
              <a:t> Block traffic from the source of the attack.</a:t>
            </a:r>
            <a:endParaRPr lang="en-US" sz="1200" b="0" dirty="0">
              <a:effectLst/>
            </a:endParaRPr>
          </a:p>
          <a:p>
            <a:pPr rtl="0">
              <a:spcBef>
                <a:spcPts val="0"/>
              </a:spcBef>
              <a:spcAft>
                <a:spcPts val="0"/>
              </a:spcAft>
            </a:pPr>
            <a:r>
              <a:rPr lang="en-US" sz="1600" b="0" i="0" u="none" strike="noStrike" dirty="0">
                <a:solidFill>
                  <a:srgbClr val="000000"/>
                </a:solidFill>
                <a:effectLst/>
                <a:latin typeface="Arial" panose="020B0604020202020204" pitchFamily="34" charset="0"/>
              </a:rPr>
              <a:t> Work with your service provider to filter traffic and mitigate the attack's impact.</a:t>
            </a:r>
            <a:endParaRPr lang="en-US" sz="1200" b="0" dirty="0">
              <a:effectLst/>
            </a:endParaRPr>
          </a:p>
          <a:p>
            <a:pPr rtl="0">
              <a:spcBef>
                <a:spcPts val="0"/>
              </a:spcBef>
              <a:spcAft>
                <a:spcPts val="0"/>
              </a:spcAft>
            </a:pPr>
            <a:br>
              <a:rPr lang="en-US" sz="1200" b="0" dirty="0">
                <a:effectLst/>
              </a:rPr>
            </a:br>
            <a:r>
              <a:rPr lang="en-US" sz="1600" b="1" i="0" u="none" strike="noStrike" dirty="0">
                <a:solidFill>
                  <a:srgbClr val="000000"/>
                </a:solidFill>
                <a:effectLst/>
                <a:latin typeface="Arial" panose="020B0604020202020204" pitchFamily="34" charset="0"/>
              </a:rPr>
              <a:t>4. Post-Incident Activity:</a:t>
            </a:r>
            <a:endParaRPr lang="en-US" sz="1200" b="0" dirty="0">
              <a:effectLst/>
            </a:endParaRPr>
          </a:p>
          <a:p>
            <a:pPr rtl="0">
              <a:spcBef>
                <a:spcPts val="0"/>
              </a:spcBef>
              <a:spcAft>
                <a:spcPts val="0"/>
              </a:spcAft>
            </a:pPr>
            <a:r>
              <a:rPr lang="en-US" sz="1600" b="0" i="0" u="none" strike="noStrike" dirty="0">
                <a:solidFill>
                  <a:srgbClr val="000000"/>
                </a:solidFill>
                <a:effectLst/>
                <a:latin typeface="Arial" panose="020B0604020202020204" pitchFamily="34" charset="0"/>
              </a:rPr>
              <a:t> Conduct a post-incident review to identify the root cause and assess the effectiveness of the response.</a:t>
            </a:r>
            <a:endParaRPr lang="en-US" sz="1200" b="0" dirty="0">
              <a:effectLst/>
            </a:endParaRPr>
          </a:p>
          <a:p>
            <a:pPr rtl="0">
              <a:spcBef>
                <a:spcPts val="0"/>
              </a:spcBef>
              <a:spcAft>
                <a:spcPts val="0"/>
              </a:spcAft>
            </a:pPr>
            <a:r>
              <a:rPr lang="en-US" sz="1600" b="0" i="0" u="none" strike="noStrike" dirty="0">
                <a:solidFill>
                  <a:srgbClr val="000000"/>
                </a:solidFill>
                <a:effectLst/>
                <a:latin typeface="Arial" panose="020B0604020202020204" pitchFamily="34" charset="0"/>
              </a:rPr>
              <a:t> Update your incident response plan and procedures based on the lessons learned.</a:t>
            </a:r>
            <a:endParaRPr lang="en-US" sz="1200" b="0" dirty="0">
              <a:effectLst/>
            </a:endParaRPr>
          </a:p>
          <a:p>
            <a:pPr rtl="0">
              <a:spcBef>
                <a:spcPts val="0"/>
              </a:spcBef>
              <a:spcAft>
                <a:spcPts val="0"/>
              </a:spcAft>
            </a:pPr>
            <a:r>
              <a:rPr lang="en-US" sz="1600" b="0" i="0" u="none" strike="noStrike" dirty="0">
                <a:solidFill>
                  <a:srgbClr val="000000"/>
                </a:solidFill>
                <a:effectLst/>
                <a:latin typeface="Arial" panose="020B0604020202020204" pitchFamily="34" charset="0"/>
              </a:rPr>
              <a:t> Provide training and awareness programs to prevent similar incidents in the future.</a:t>
            </a:r>
            <a:endParaRPr lang="en-US" sz="1200" b="0" dirty="0">
              <a:effectLst/>
            </a:endParaRPr>
          </a:p>
          <a:p>
            <a:br>
              <a:rPr lang="en-US" b="0" dirty="0">
                <a:effectLst/>
              </a:rPr>
            </a:br>
            <a:br>
              <a:rPr lang="en-US" b="0" dirty="0">
                <a:effectLst/>
              </a:rPr>
            </a:br>
            <a:endParaRPr lang="en-IN"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FE7F5A-A3C7-CA52-99C1-35F79AEFAF26}"/>
              </a:ext>
            </a:extLst>
          </p:cNvPr>
          <p:cNvSpPr txBox="1"/>
          <p:nvPr/>
        </p:nvSpPr>
        <p:spPr>
          <a:xfrm>
            <a:off x="0" y="685800"/>
            <a:ext cx="7772400" cy="7155656"/>
          </a:xfrm>
          <a:prstGeom prst="rect">
            <a:avLst/>
          </a:prstGeom>
          <a:noFill/>
        </p:spPr>
        <p:txBody>
          <a:bodyPr wrap="square" rtlCol="0">
            <a:spAutoFit/>
          </a:bodyPr>
          <a:lstStyle/>
          <a:p>
            <a:pPr rtl="0">
              <a:spcBef>
                <a:spcPts val="0"/>
              </a:spcBef>
              <a:spcAft>
                <a:spcPts val="0"/>
              </a:spcAft>
            </a:pPr>
            <a:r>
              <a:rPr lang="en-US" sz="2000" b="1" i="0" u="none" strike="noStrike" dirty="0">
                <a:solidFill>
                  <a:srgbClr val="000000"/>
                </a:solidFill>
                <a:effectLst/>
                <a:latin typeface="Arial" panose="020B0604020202020204" pitchFamily="34" charset="0"/>
              </a:rPr>
              <a:t>Brute Force Attack Playbook</a:t>
            </a:r>
          </a:p>
          <a:p>
            <a:pPr rtl="0">
              <a:spcBef>
                <a:spcPts val="0"/>
              </a:spcBef>
              <a:spcAft>
                <a:spcPts val="0"/>
              </a:spcAft>
            </a:pPr>
            <a:endParaRPr lang="en-US" sz="1800" b="1" i="0" u="none" strike="noStrike" dirty="0">
              <a:solidFill>
                <a:srgbClr val="000000"/>
              </a:solidFill>
              <a:effectLst/>
              <a:latin typeface="Arial" panose="020B0604020202020204" pitchFamily="34" charset="0"/>
            </a:endParaRPr>
          </a:p>
          <a:p>
            <a:pPr rtl="0">
              <a:spcBef>
                <a:spcPts val="0"/>
              </a:spcBef>
              <a:spcAft>
                <a:spcPts val="0"/>
              </a:spcAft>
            </a:pPr>
            <a:r>
              <a:rPr lang="en-US" sz="1800" b="1" i="0" u="none" strike="noStrike" dirty="0">
                <a:solidFill>
                  <a:srgbClr val="000000"/>
                </a:solidFill>
                <a:effectLst/>
                <a:latin typeface="Arial" panose="020B0604020202020204" pitchFamily="34" charset="0"/>
              </a:rPr>
              <a:t>1. Preparation:</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Establish a response team and define their roles and responsibilities.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Implement strong access controls and authentication mechanisms.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Develop a brute force attack response plan that includes procedures for detecting, analyzing, containing, eradicating, and recovering from an attack.</a:t>
            </a:r>
            <a:endParaRPr lang="en-US" b="0" dirty="0">
              <a:effectLst/>
            </a:endParaRPr>
          </a:p>
          <a:p>
            <a:pPr rtl="0">
              <a:spcBef>
                <a:spcPts val="0"/>
              </a:spcBef>
              <a:spcAft>
                <a:spcPts val="0"/>
              </a:spcAft>
            </a:pPr>
            <a:br>
              <a:rPr lang="en-US" b="0" dirty="0">
                <a:effectLst/>
              </a:rPr>
            </a:br>
            <a:r>
              <a:rPr lang="en-US" sz="1800" b="1" i="0" u="none" strike="noStrike" dirty="0">
                <a:solidFill>
                  <a:srgbClr val="000000"/>
                </a:solidFill>
                <a:effectLst/>
                <a:latin typeface="Arial" panose="020B0604020202020204" pitchFamily="34" charset="0"/>
              </a:rPr>
              <a:t>2. Detection &amp; Analysis: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Monitor login attempts and set up alerts for unusual patterns.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Analyze logs to determine the source and frequency of the attacks.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Determine the impact of the attack on your network and applications.</a:t>
            </a:r>
            <a:endParaRPr lang="en-US" b="0" dirty="0">
              <a:effectLst/>
            </a:endParaRPr>
          </a:p>
          <a:p>
            <a:pPr rtl="0">
              <a:spcBef>
                <a:spcPts val="0"/>
              </a:spcBef>
              <a:spcAft>
                <a:spcPts val="0"/>
              </a:spcAft>
            </a:pPr>
            <a:br>
              <a:rPr lang="en-US" b="0" dirty="0">
                <a:effectLst/>
              </a:rPr>
            </a:br>
            <a:r>
              <a:rPr lang="en-US" sz="1800" b="1" i="0" u="none" strike="noStrike" dirty="0">
                <a:solidFill>
                  <a:srgbClr val="000000"/>
                </a:solidFill>
                <a:effectLst/>
                <a:latin typeface="Arial" panose="020B0604020202020204" pitchFamily="34" charset="0"/>
              </a:rPr>
              <a:t>3. Containment, Eradication, and Recovery:</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Implement account lockout policies and CAPTCHA mechanisms.</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Block traffic from the source of the attack.</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Reset user passwords and review access controls.</a:t>
            </a:r>
            <a:endParaRPr lang="en-US" b="0" dirty="0">
              <a:effectLst/>
            </a:endParaRPr>
          </a:p>
          <a:p>
            <a:pPr rtl="0">
              <a:spcBef>
                <a:spcPts val="0"/>
              </a:spcBef>
              <a:spcAft>
                <a:spcPts val="0"/>
              </a:spcAft>
            </a:pPr>
            <a:br>
              <a:rPr lang="en-US" b="0" dirty="0">
                <a:effectLst/>
              </a:rPr>
            </a:br>
            <a:r>
              <a:rPr lang="en-US" sz="1800" b="1" i="0" u="none" strike="noStrike" dirty="0">
                <a:solidFill>
                  <a:srgbClr val="000000"/>
                </a:solidFill>
                <a:effectLst/>
                <a:latin typeface="Arial" panose="020B0604020202020204" pitchFamily="34" charset="0"/>
              </a:rPr>
              <a:t>4. Post-Incident Activity:</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Conduct a post-incident review to identify the root cause and assess the effectiveness of the response.</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Update your incident response plan and procedures based on the lessons learned.</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 Provide training and awareness programs to prevent similar incidents in the future.</a:t>
            </a:r>
            <a:endParaRPr lang="en-US" b="0" dirty="0">
              <a:effectLst/>
            </a:endParaRPr>
          </a:p>
        </p:txBody>
      </p:sp>
    </p:spTree>
    <p:extLst>
      <p:ext uri="{BB962C8B-B14F-4D97-AF65-F5344CB8AC3E}">
        <p14:creationId xmlns:p14="http://schemas.microsoft.com/office/powerpoint/2010/main" val="11797580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8075BE-C0F8-1FBF-8EDE-DEA0524607FD}"/>
              </a:ext>
            </a:extLst>
          </p:cNvPr>
          <p:cNvSpPr txBox="1"/>
          <p:nvPr/>
        </p:nvSpPr>
        <p:spPr>
          <a:xfrm>
            <a:off x="0" y="304800"/>
            <a:ext cx="7665720" cy="9140964"/>
          </a:xfrm>
          <a:prstGeom prst="rect">
            <a:avLst/>
          </a:prstGeom>
          <a:noFill/>
        </p:spPr>
        <p:txBody>
          <a:bodyPr wrap="square" rtlCol="0">
            <a:spAutoFit/>
          </a:bodyPr>
          <a:lstStyle/>
          <a:p>
            <a:pPr algn="l"/>
            <a:r>
              <a:rPr lang="en-IN" sz="2400" b="1" i="0" dirty="0">
                <a:effectLst/>
                <a:latin typeface="+mn-lt"/>
              </a:rPr>
              <a:t>Scanning Attack Playbook </a:t>
            </a:r>
          </a:p>
          <a:p>
            <a:endParaRPr lang="en-US" sz="1800" b="1" i="0" u="none" strike="noStrike" dirty="0">
              <a:solidFill>
                <a:schemeClr val="tx1"/>
              </a:solidFill>
              <a:effectLst/>
              <a:latin typeface="+mn-lt"/>
            </a:endParaRPr>
          </a:p>
          <a:p>
            <a:pPr rtl="0">
              <a:spcBef>
                <a:spcPts val="0"/>
              </a:spcBef>
              <a:spcAft>
                <a:spcPts val="0"/>
              </a:spcAft>
            </a:pPr>
            <a:r>
              <a:rPr lang="en-US" sz="1800" b="1" i="0" u="none" strike="noStrike" dirty="0">
                <a:solidFill>
                  <a:schemeClr val="tx1"/>
                </a:solidFill>
                <a:effectLst/>
                <a:latin typeface="+mn-lt"/>
              </a:rPr>
              <a:t> Preparation</a:t>
            </a:r>
            <a:endParaRPr lang="en-US" b="1" dirty="0">
              <a:solidFill>
                <a:schemeClr val="tx1"/>
              </a:solidFill>
              <a:effectLst/>
              <a:latin typeface="+mn-lt"/>
            </a:endParaRPr>
          </a:p>
          <a:p>
            <a:pPr rtl="0">
              <a:spcBef>
                <a:spcPts val="0"/>
              </a:spcBef>
              <a:spcAft>
                <a:spcPts val="0"/>
              </a:spcAft>
            </a:pPr>
            <a:r>
              <a:rPr lang="en-US" sz="1800" b="0" i="0" u="none" strike="noStrike" dirty="0">
                <a:solidFill>
                  <a:schemeClr val="tx1"/>
                </a:solidFill>
                <a:effectLst/>
                <a:latin typeface="+mn-lt"/>
              </a:rPr>
              <a:t>1. Develop a comprehensive inventory of all systems and assets to understand the baseline of your network.</a:t>
            </a:r>
            <a:endParaRPr lang="en-US" b="0" dirty="0">
              <a:solidFill>
                <a:schemeClr val="tx1"/>
              </a:solidFill>
              <a:effectLst/>
              <a:latin typeface="+mn-lt"/>
            </a:endParaRPr>
          </a:p>
          <a:p>
            <a:pPr rtl="0">
              <a:spcBef>
                <a:spcPts val="0"/>
              </a:spcBef>
              <a:spcAft>
                <a:spcPts val="0"/>
              </a:spcAft>
            </a:pPr>
            <a:r>
              <a:rPr lang="en-US" sz="1800" b="0" i="0" u="none" strike="noStrike" dirty="0">
                <a:solidFill>
                  <a:schemeClr val="tx1"/>
                </a:solidFill>
                <a:effectLst/>
                <a:latin typeface="+mn-lt"/>
              </a:rPr>
              <a:t>2. Implement intrusion detection systems and network monitoring tools to detect scanning activities.</a:t>
            </a:r>
            <a:endParaRPr lang="en-US" b="0" dirty="0">
              <a:solidFill>
                <a:schemeClr val="tx1"/>
              </a:solidFill>
              <a:effectLst/>
              <a:latin typeface="+mn-lt"/>
            </a:endParaRPr>
          </a:p>
          <a:p>
            <a:pPr rtl="0">
              <a:spcBef>
                <a:spcPts val="0"/>
              </a:spcBef>
              <a:spcAft>
                <a:spcPts val="0"/>
              </a:spcAft>
            </a:pPr>
            <a:r>
              <a:rPr lang="en-US" sz="1800" b="0" i="0" u="none" strike="noStrike" dirty="0">
                <a:solidFill>
                  <a:schemeClr val="tx1"/>
                </a:solidFill>
                <a:effectLst/>
                <a:latin typeface="+mn-lt"/>
              </a:rPr>
              <a:t>3. Establish communication protocols and escalation procedures to respond swiftly to any detected scanning attacks.</a:t>
            </a:r>
            <a:endParaRPr lang="en-US" b="0" dirty="0">
              <a:solidFill>
                <a:schemeClr val="tx1"/>
              </a:solidFill>
              <a:effectLst/>
              <a:latin typeface="+mn-lt"/>
            </a:endParaRPr>
          </a:p>
          <a:p>
            <a:pPr rtl="0">
              <a:spcBef>
                <a:spcPts val="0"/>
              </a:spcBef>
              <a:spcAft>
                <a:spcPts val="0"/>
              </a:spcAft>
            </a:pPr>
            <a:br>
              <a:rPr lang="en-US" b="1" dirty="0">
                <a:solidFill>
                  <a:schemeClr val="tx1"/>
                </a:solidFill>
                <a:effectLst/>
                <a:latin typeface="+mn-lt"/>
              </a:rPr>
            </a:br>
            <a:r>
              <a:rPr lang="en-US" sz="1800" b="1" i="0" u="none" strike="noStrike" dirty="0">
                <a:solidFill>
                  <a:schemeClr val="tx1"/>
                </a:solidFill>
                <a:effectLst/>
                <a:latin typeface="+mn-lt"/>
              </a:rPr>
              <a:t> Detection &amp; Analysis</a:t>
            </a:r>
            <a:endParaRPr lang="en-US" b="1" dirty="0">
              <a:solidFill>
                <a:schemeClr val="tx1"/>
              </a:solidFill>
              <a:effectLst/>
              <a:latin typeface="+mn-lt"/>
            </a:endParaRPr>
          </a:p>
          <a:p>
            <a:pPr rtl="0">
              <a:spcBef>
                <a:spcPts val="0"/>
              </a:spcBef>
              <a:spcAft>
                <a:spcPts val="0"/>
              </a:spcAft>
            </a:pPr>
            <a:r>
              <a:rPr lang="en-US" sz="1800" b="0" i="0" u="none" strike="noStrike" dirty="0">
                <a:solidFill>
                  <a:schemeClr val="tx1"/>
                </a:solidFill>
                <a:effectLst/>
                <a:latin typeface="+mn-lt"/>
              </a:rPr>
              <a:t>1. Monitor network traffic for unusual patterns or spikes in scanning activity.</a:t>
            </a:r>
            <a:endParaRPr lang="en-US" b="0" dirty="0">
              <a:solidFill>
                <a:schemeClr val="tx1"/>
              </a:solidFill>
              <a:effectLst/>
              <a:latin typeface="+mn-lt"/>
            </a:endParaRPr>
          </a:p>
          <a:p>
            <a:pPr rtl="0">
              <a:spcBef>
                <a:spcPts val="0"/>
              </a:spcBef>
              <a:spcAft>
                <a:spcPts val="0"/>
              </a:spcAft>
            </a:pPr>
            <a:r>
              <a:rPr lang="en-US" sz="1800" b="0" i="0" u="none" strike="noStrike" dirty="0">
                <a:solidFill>
                  <a:schemeClr val="tx1"/>
                </a:solidFill>
                <a:effectLst/>
                <a:latin typeface="+mn-lt"/>
              </a:rPr>
              <a:t>2. Analyze logs and alerts from intrusion detection systems to identify the source and nature of the scanning attack.</a:t>
            </a:r>
            <a:endParaRPr lang="en-US" b="0" dirty="0">
              <a:solidFill>
                <a:schemeClr val="tx1"/>
              </a:solidFill>
              <a:effectLst/>
              <a:latin typeface="+mn-lt"/>
            </a:endParaRPr>
          </a:p>
          <a:p>
            <a:pPr rtl="0">
              <a:spcBef>
                <a:spcPts val="0"/>
              </a:spcBef>
              <a:spcAft>
                <a:spcPts val="0"/>
              </a:spcAft>
            </a:pPr>
            <a:r>
              <a:rPr lang="en-US" sz="1800" b="0" i="0" u="none" strike="noStrike" dirty="0">
                <a:solidFill>
                  <a:schemeClr val="tx1"/>
                </a:solidFill>
                <a:effectLst/>
                <a:latin typeface="+mn-lt"/>
              </a:rPr>
              <a:t>3. Utilize threat intelligence feeds to understand the tactics, techniques, and procedures commonly associated with scanning attacks.</a:t>
            </a:r>
            <a:endParaRPr lang="en-US" b="0" dirty="0">
              <a:solidFill>
                <a:schemeClr val="tx1"/>
              </a:solidFill>
              <a:effectLst/>
              <a:latin typeface="+mn-lt"/>
            </a:endParaRPr>
          </a:p>
          <a:p>
            <a:pPr rtl="0">
              <a:spcBef>
                <a:spcPts val="0"/>
              </a:spcBef>
              <a:spcAft>
                <a:spcPts val="0"/>
              </a:spcAft>
            </a:pPr>
            <a:br>
              <a:rPr lang="en-US" b="1" dirty="0">
                <a:solidFill>
                  <a:schemeClr val="tx1"/>
                </a:solidFill>
                <a:effectLst/>
                <a:latin typeface="+mn-lt"/>
              </a:rPr>
            </a:br>
            <a:r>
              <a:rPr lang="en-US" sz="1800" b="1" i="0" u="none" strike="noStrike" dirty="0">
                <a:solidFill>
                  <a:schemeClr val="tx1"/>
                </a:solidFill>
                <a:effectLst/>
                <a:latin typeface="+mn-lt"/>
              </a:rPr>
              <a:t> Containment, Eradication, and Recovery</a:t>
            </a:r>
            <a:endParaRPr lang="en-US" b="1" dirty="0">
              <a:solidFill>
                <a:schemeClr val="tx1"/>
              </a:solidFill>
              <a:effectLst/>
              <a:latin typeface="+mn-lt"/>
            </a:endParaRPr>
          </a:p>
          <a:p>
            <a:pPr rtl="0">
              <a:spcBef>
                <a:spcPts val="0"/>
              </a:spcBef>
              <a:spcAft>
                <a:spcPts val="0"/>
              </a:spcAft>
            </a:pPr>
            <a:r>
              <a:rPr lang="en-US" sz="1800" b="0" i="0" u="none" strike="noStrike" dirty="0">
                <a:solidFill>
                  <a:schemeClr val="tx1"/>
                </a:solidFill>
                <a:effectLst/>
                <a:latin typeface="+mn-lt"/>
              </a:rPr>
              <a:t>1. Isolate affected systems to prevent further spread of the scanning attack.</a:t>
            </a:r>
            <a:endParaRPr lang="en-US" b="0" dirty="0">
              <a:solidFill>
                <a:schemeClr val="tx1"/>
              </a:solidFill>
              <a:effectLst/>
              <a:latin typeface="+mn-lt"/>
            </a:endParaRPr>
          </a:p>
          <a:p>
            <a:pPr rtl="0">
              <a:spcBef>
                <a:spcPts val="0"/>
              </a:spcBef>
              <a:spcAft>
                <a:spcPts val="0"/>
              </a:spcAft>
            </a:pPr>
            <a:r>
              <a:rPr lang="en-US" sz="1800" b="0" i="0" u="none" strike="noStrike" dirty="0">
                <a:solidFill>
                  <a:schemeClr val="tx1"/>
                </a:solidFill>
                <a:effectLst/>
                <a:latin typeface="+mn-lt"/>
              </a:rPr>
              <a:t>2. Remove malicious code or malware associated with the scanning attack.</a:t>
            </a:r>
            <a:endParaRPr lang="en-US" b="0" dirty="0">
              <a:solidFill>
                <a:schemeClr val="tx1"/>
              </a:solidFill>
              <a:effectLst/>
              <a:latin typeface="+mn-lt"/>
            </a:endParaRPr>
          </a:p>
          <a:p>
            <a:pPr rtl="0">
              <a:spcBef>
                <a:spcPts val="0"/>
              </a:spcBef>
              <a:spcAft>
                <a:spcPts val="0"/>
              </a:spcAft>
            </a:pPr>
            <a:r>
              <a:rPr lang="en-US" sz="1800" b="0" i="0" u="none" strike="noStrike" dirty="0">
                <a:solidFill>
                  <a:schemeClr val="tx1"/>
                </a:solidFill>
                <a:effectLst/>
                <a:latin typeface="+mn-lt"/>
              </a:rPr>
              <a:t>3. Restore systems from clean backups and implement security patches to prevent future scanning attacks.</a:t>
            </a:r>
            <a:endParaRPr lang="en-US" b="0" dirty="0">
              <a:solidFill>
                <a:schemeClr val="tx1"/>
              </a:solidFill>
              <a:effectLst/>
              <a:latin typeface="+mn-lt"/>
            </a:endParaRPr>
          </a:p>
          <a:p>
            <a:pPr rtl="0">
              <a:spcBef>
                <a:spcPts val="0"/>
              </a:spcBef>
              <a:spcAft>
                <a:spcPts val="0"/>
              </a:spcAft>
            </a:pPr>
            <a:br>
              <a:rPr lang="en-US" b="1" dirty="0">
                <a:solidFill>
                  <a:schemeClr val="tx1"/>
                </a:solidFill>
                <a:effectLst/>
                <a:latin typeface="+mn-lt"/>
              </a:rPr>
            </a:br>
            <a:r>
              <a:rPr lang="en-US" sz="1800" b="1" i="0" u="none" strike="noStrike" dirty="0">
                <a:solidFill>
                  <a:schemeClr val="tx1"/>
                </a:solidFill>
                <a:effectLst/>
                <a:latin typeface="+mn-lt"/>
              </a:rPr>
              <a:t> Post-Incident Activity</a:t>
            </a:r>
            <a:endParaRPr lang="en-US" b="1" dirty="0">
              <a:solidFill>
                <a:schemeClr val="tx1"/>
              </a:solidFill>
              <a:effectLst/>
              <a:latin typeface="+mn-lt"/>
            </a:endParaRPr>
          </a:p>
          <a:p>
            <a:pPr rtl="0">
              <a:spcBef>
                <a:spcPts val="0"/>
              </a:spcBef>
              <a:spcAft>
                <a:spcPts val="0"/>
              </a:spcAft>
            </a:pPr>
            <a:r>
              <a:rPr lang="en-US" sz="1800" b="0" i="0" u="none" strike="noStrike" dirty="0">
                <a:solidFill>
                  <a:schemeClr val="tx1"/>
                </a:solidFill>
                <a:effectLst/>
                <a:latin typeface="+mn-lt"/>
              </a:rPr>
              <a:t>1. Conduct a thorough post-incident analysis to identify gaps in security controls that allowed the scanning attack to occur.</a:t>
            </a:r>
            <a:endParaRPr lang="en-US" b="0" dirty="0">
              <a:solidFill>
                <a:schemeClr val="tx1"/>
              </a:solidFill>
              <a:effectLst/>
              <a:latin typeface="+mn-lt"/>
            </a:endParaRPr>
          </a:p>
          <a:p>
            <a:pPr rtl="0">
              <a:spcBef>
                <a:spcPts val="0"/>
              </a:spcBef>
              <a:spcAft>
                <a:spcPts val="0"/>
              </a:spcAft>
            </a:pPr>
            <a:r>
              <a:rPr lang="en-US" sz="1800" b="0" i="0" u="none" strike="noStrike" dirty="0">
                <a:solidFill>
                  <a:schemeClr val="tx1"/>
                </a:solidFill>
                <a:effectLst/>
                <a:latin typeface="+mn-lt"/>
              </a:rPr>
              <a:t>2. Update incident response procedures based on lessons learned from the scanning attack.</a:t>
            </a:r>
            <a:endParaRPr lang="en-US" b="0" dirty="0">
              <a:solidFill>
                <a:schemeClr val="tx1"/>
              </a:solidFill>
              <a:effectLst/>
              <a:latin typeface="+mn-lt"/>
            </a:endParaRPr>
          </a:p>
          <a:p>
            <a:pPr rtl="0">
              <a:spcBef>
                <a:spcPts val="0"/>
              </a:spcBef>
              <a:spcAft>
                <a:spcPts val="0"/>
              </a:spcAft>
            </a:pPr>
            <a:r>
              <a:rPr lang="en-US" sz="1800" b="0" i="0" u="none" strike="noStrike" dirty="0">
                <a:solidFill>
                  <a:schemeClr val="tx1"/>
                </a:solidFill>
                <a:effectLst/>
                <a:latin typeface="+mn-lt"/>
              </a:rPr>
              <a:t>3. Provide training and awareness programs to educate employees on how to recognize and report scanning activities in the future.</a:t>
            </a:r>
            <a:endParaRPr lang="en-US" b="0" dirty="0">
              <a:solidFill>
                <a:schemeClr val="tx1"/>
              </a:solidFill>
              <a:effectLst/>
              <a:latin typeface="+mn-lt"/>
            </a:endParaRPr>
          </a:p>
        </p:txBody>
      </p:sp>
    </p:spTree>
    <p:extLst>
      <p:ext uri="{BB962C8B-B14F-4D97-AF65-F5344CB8AC3E}">
        <p14:creationId xmlns:p14="http://schemas.microsoft.com/office/powerpoint/2010/main" val="2535343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378"/>
        <p:cNvGrpSpPr/>
        <p:nvPr/>
      </p:nvGrpSpPr>
      <p:grpSpPr>
        <a:xfrm>
          <a:off x="0" y="0"/>
          <a:ext cx="0" cy="0"/>
          <a:chOff x="0" y="0"/>
          <a:chExt cx="0" cy="0"/>
        </a:xfrm>
      </p:grpSpPr>
      <p:sp>
        <p:nvSpPr>
          <p:cNvPr id="379" name="Google Shape;379;p84"/>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Section 4</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600" b="1">
                <a:solidFill>
                  <a:srgbClr val="FFFFFF"/>
                </a:solidFill>
                <a:latin typeface="Open Sans"/>
                <a:ea typeface="Open Sans"/>
                <a:cs typeface="Open Sans"/>
                <a:sym typeface="Open Sans"/>
              </a:rPr>
              <a:t>Designing a </a:t>
            </a:r>
            <a:endParaRPr sz="36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600" b="1">
                <a:solidFill>
                  <a:srgbClr val="FFFFFF"/>
                </a:solidFill>
                <a:latin typeface="Open Sans"/>
                <a:ea typeface="Open Sans"/>
                <a:cs typeface="Open Sans"/>
                <a:sym typeface="Open Sans"/>
              </a:rPr>
              <a:t>Zero Trust Model</a:t>
            </a:r>
            <a:endParaRPr sz="3600" b="1">
              <a:solidFill>
                <a:srgbClr val="FFFFFF"/>
              </a:solidFill>
              <a:latin typeface="Open Sans"/>
              <a:ea typeface="Open Sans"/>
              <a:cs typeface="Open Sans"/>
              <a:sym typeface="Open Sans"/>
            </a:endParaRPr>
          </a:p>
        </p:txBody>
      </p:sp>
      <p:sp>
        <p:nvSpPr>
          <p:cNvPr id="380" name="Google Shape;380;p84"/>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85"/>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Section 4: Zero Trust Model</a:t>
            </a:r>
            <a:endParaRPr sz="3600" b="1"/>
          </a:p>
        </p:txBody>
      </p:sp>
      <p:sp>
        <p:nvSpPr>
          <p:cNvPr id="386" name="Google Shape;386;p85"/>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a:latin typeface="Open Sans"/>
                <a:ea typeface="Open Sans"/>
                <a:cs typeface="Open Sans"/>
                <a:sym typeface="Open Sans"/>
              </a:rPr>
              <a:t>XYZ is elated with the work you've done so far! But they've been hearing about this new buzzword "Zero Trust" and are curious as to what it is and what the architecture would look like in a Zero Trust model. So your next task below is to design a Zero Trust model, then explain the differences between your network architecture and your Zero Trust model.</a:t>
            </a:r>
            <a:endParaRPr sz="1800" b="1">
              <a:latin typeface="Open Sans"/>
              <a:ea typeface="Open Sans"/>
              <a:cs typeface="Open Sans"/>
              <a:sym typeface="Open Sans"/>
            </a:endParaRPr>
          </a:p>
          <a:p>
            <a:pPr marL="0" lvl="0" indent="0" algn="l" rtl="0">
              <a:lnSpc>
                <a:spcPct val="115000"/>
              </a:lnSpc>
              <a:spcBef>
                <a:spcPts val="0"/>
              </a:spcBef>
              <a:spcAft>
                <a:spcPts val="0"/>
              </a:spcAft>
              <a:buNone/>
            </a:pPr>
            <a:endParaRPr sz="1800" b="1">
              <a:latin typeface="Open Sans"/>
              <a:ea typeface="Open Sans"/>
              <a:cs typeface="Open Sans"/>
              <a:sym typeface="Open Sans"/>
            </a:endParaRPr>
          </a:p>
          <a:p>
            <a:pPr marL="0" lvl="0" indent="0" algn="l" rtl="0">
              <a:lnSpc>
                <a:spcPct val="115000"/>
              </a:lnSpc>
              <a:spcBef>
                <a:spcPts val="0"/>
              </a:spcBef>
              <a:spcAft>
                <a:spcPts val="0"/>
              </a:spcAft>
              <a:buNone/>
            </a:pPr>
            <a:r>
              <a:rPr lang="en" sz="1800"/>
              <a:t>Design a Zero Trust model of your network architecture using https://app.diagrams.net/.</a:t>
            </a: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r>
              <a:rPr lang="en" sz="1800"/>
              <a:t>Make sure to incorporate the following into your design:</a:t>
            </a: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Clr>
                <a:schemeClr val="dk1"/>
              </a:buClr>
              <a:buSzPts val="1100"/>
              <a:buFont typeface="Arial"/>
              <a:buNone/>
            </a:pPr>
            <a:r>
              <a:rPr lang="en" sz="1800"/>
              <a:t>- Identity</a:t>
            </a:r>
            <a:endParaRPr sz="1800"/>
          </a:p>
          <a:p>
            <a:pPr marL="0" lvl="0" indent="0" algn="l" rtl="0">
              <a:lnSpc>
                <a:spcPct val="115000"/>
              </a:lnSpc>
              <a:spcBef>
                <a:spcPts val="0"/>
              </a:spcBef>
              <a:spcAft>
                <a:spcPts val="0"/>
              </a:spcAft>
              <a:buClr>
                <a:schemeClr val="dk1"/>
              </a:buClr>
              <a:buSzPts val="1100"/>
              <a:buFont typeface="Arial"/>
              <a:buNone/>
            </a:pPr>
            <a:r>
              <a:rPr lang="en" sz="1800"/>
              <a:t>- Devices</a:t>
            </a:r>
            <a:endParaRPr sz="1800"/>
          </a:p>
          <a:p>
            <a:pPr marL="0" lvl="0" indent="0" algn="l" rtl="0">
              <a:lnSpc>
                <a:spcPct val="115000"/>
              </a:lnSpc>
              <a:spcBef>
                <a:spcPts val="0"/>
              </a:spcBef>
              <a:spcAft>
                <a:spcPts val="0"/>
              </a:spcAft>
              <a:buClr>
                <a:schemeClr val="dk1"/>
              </a:buClr>
              <a:buSzPts val="1100"/>
              <a:buFont typeface="Arial"/>
              <a:buNone/>
            </a:pPr>
            <a:r>
              <a:rPr lang="en" sz="1800"/>
              <a:t>- Apps</a:t>
            </a:r>
            <a:endParaRPr sz="1800"/>
          </a:p>
          <a:p>
            <a:pPr marL="0" lvl="0" indent="0" algn="l" rtl="0">
              <a:lnSpc>
                <a:spcPct val="115000"/>
              </a:lnSpc>
              <a:spcBef>
                <a:spcPts val="0"/>
              </a:spcBef>
              <a:spcAft>
                <a:spcPts val="0"/>
              </a:spcAft>
              <a:buClr>
                <a:schemeClr val="dk1"/>
              </a:buClr>
              <a:buSzPts val="1100"/>
              <a:buFont typeface="Arial"/>
              <a:buNone/>
            </a:pPr>
            <a:r>
              <a:rPr lang="en" sz="1800"/>
              <a:t>- Network</a:t>
            </a:r>
            <a:endParaRPr sz="1800"/>
          </a:p>
          <a:p>
            <a:pPr marL="0" lvl="0" indent="0" algn="l" rtl="0">
              <a:lnSpc>
                <a:spcPct val="115000"/>
              </a:lnSpc>
              <a:spcBef>
                <a:spcPts val="0"/>
              </a:spcBef>
              <a:spcAft>
                <a:spcPts val="0"/>
              </a:spcAft>
              <a:buClr>
                <a:schemeClr val="dk1"/>
              </a:buClr>
              <a:buSzPts val="1100"/>
              <a:buFont typeface="Arial"/>
              <a:buNone/>
            </a:pPr>
            <a:r>
              <a:rPr lang="en" sz="1800"/>
              <a:t>- Data</a:t>
            </a:r>
            <a:endParaRPr sz="1800"/>
          </a:p>
          <a:p>
            <a:pPr marL="0" lvl="0" indent="0" algn="l" rtl="0">
              <a:lnSpc>
                <a:spcPct val="115000"/>
              </a:lnSpc>
              <a:spcBef>
                <a:spcPts val="0"/>
              </a:spcBef>
              <a:spcAft>
                <a:spcPts val="0"/>
              </a:spcAft>
              <a:buClr>
                <a:schemeClr val="dk1"/>
              </a:buClr>
              <a:buSzPts val="1100"/>
              <a:buFont typeface="Arial"/>
              <a:buNone/>
            </a:pPr>
            <a:r>
              <a:rPr lang="en" sz="1800"/>
              <a:t>- Infrastructure</a:t>
            </a:r>
            <a:endParaRPr sz="1800"/>
          </a:p>
          <a:p>
            <a:pPr marL="0" lvl="0" indent="0" algn="l" rtl="0">
              <a:lnSpc>
                <a:spcPct val="115000"/>
              </a:lnSpc>
              <a:spcBef>
                <a:spcPts val="0"/>
              </a:spcBef>
              <a:spcAft>
                <a:spcPts val="0"/>
              </a:spcAft>
              <a:buClr>
                <a:schemeClr val="dk1"/>
              </a:buClr>
              <a:buSzPts val="1100"/>
              <a:buFont typeface="Arial"/>
              <a:buNone/>
            </a:pPr>
            <a:r>
              <a:rPr lang="en" sz="1800"/>
              <a:t>- Trusted and Untrusted Devices</a:t>
            </a:r>
            <a:endParaRPr sz="1800"/>
          </a:p>
          <a:p>
            <a:pPr marL="0" lvl="0" indent="0" algn="l" rtl="0">
              <a:lnSpc>
                <a:spcPct val="115000"/>
              </a:lnSpc>
              <a:spcBef>
                <a:spcPts val="0"/>
              </a:spcBef>
              <a:spcAft>
                <a:spcPts val="0"/>
              </a:spcAft>
              <a:buNone/>
            </a:pPr>
            <a:r>
              <a:rPr lang="en" sz="1800"/>
              <a:t>- Controls</a:t>
            </a:r>
            <a:endParaRPr sz="1800"/>
          </a:p>
          <a:p>
            <a:pPr marL="0" lvl="0" indent="0" algn="l" rtl="0">
              <a:lnSpc>
                <a:spcPct val="115000"/>
              </a:lnSpc>
              <a:spcBef>
                <a:spcPts val="0"/>
              </a:spcBef>
              <a:spcAft>
                <a:spcPts val="0"/>
              </a:spcAft>
              <a:buNone/>
            </a:pPr>
            <a:endParaRPr sz="1800"/>
          </a:p>
          <a:p>
            <a:pPr marL="0" lvl="0" indent="0" algn="l" rtl="0">
              <a:spcBef>
                <a:spcPts val="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8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4.1 Zero Trust Model</a:t>
            </a:r>
            <a:endParaRPr sz="3600" b="1"/>
          </a:p>
        </p:txBody>
      </p:sp>
      <p:sp>
        <p:nvSpPr>
          <p:cNvPr id="392" name="Google Shape;392;p86"/>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1800" b="1">
                <a:latin typeface="Open Sans"/>
                <a:ea typeface="Open Sans"/>
                <a:cs typeface="Open Sans"/>
                <a:sym typeface="Open Sans"/>
              </a:rPr>
              <a:t>Paste your Zero Trust model diagram here:</a:t>
            </a:r>
            <a:endParaRPr sz="1800" b="1">
              <a:latin typeface="Open Sans"/>
              <a:ea typeface="Open Sans"/>
              <a:cs typeface="Open Sans"/>
              <a:sym typeface="Open Sans"/>
            </a:endParaRPr>
          </a:p>
          <a:p>
            <a:pPr marL="0" lvl="0" indent="0" algn="l" rtl="0">
              <a:lnSpc>
                <a:spcPct val="200000"/>
              </a:lnSpc>
              <a:spcBef>
                <a:spcPts val="0"/>
              </a:spcBef>
              <a:spcAft>
                <a:spcPts val="0"/>
              </a:spcAft>
              <a:buNone/>
            </a:pPr>
            <a:endParaRPr sz="1900" b="1">
              <a:latin typeface="Open Sans"/>
              <a:ea typeface="Open Sans"/>
              <a:cs typeface="Open Sans"/>
              <a:sym typeface="Open Sans"/>
            </a:endParaRPr>
          </a:p>
          <a:p>
            <a:pPr marL="0" lvl="0" indent="0" algn="l" rtl="0">
              <a:lnSpc>
                <a:spcPct val="200000"/>
              </a:lnSpc>
              <a:spcBef>
                <a:spcPts val="0"/>
              </a:spcBef>
              <a:spcAft>
                <a:spcPts val="0"/>
              </a:spcAft>
              <a:buNone/>
            </a:pPr>
            <a:endParaRPr sz="1900" b="1">
              <a:latin typeface="Open Sans"/>
              <a:ea typeface="Open Sans"/>
              <a:cs typeface="Open Sans"/>
              <a:sym typeface="Open Sans"/>
            </a:endParaRPr>
          </a:p>
        </p:txBody>
      </p:sp>
      <p:sp>
        <p:nvSpPr>
          <p:cNvPr id="393" name="Google Shape;393;p86"/>
          <p:cNvSpPr txBox="1"/>
          <p:nvPr/>
        </p:nvSpPr>
        <p:spPr>
          <a:xfrm>
            <a:off x="1028425" y="7749175"/>
            <a:ext cx="5652900" cy="111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rgbClr val="FFFFFF"/>
                </a:solidFill>
                <a:latin typeface="Open Sans"/>
                <a:ea typeface="Open Sans"/>
                <a:cs typeface="Open Sans"/>
                <a:sym typeface="Open Sans"/>
              </a:rPr>
              <a:t>Remove this slide</a:t>
            </a:r>
            <a:endParaRPr sz="4500">
              <a:solidFill>
                <a:srgbClr val="FFFFFF"/>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881855CE-DE04-004D-7D8E-EB0191D03727}"/>
              </a:ext>
            </a:extLst>
          </p:cNvPr>
          <p:cNvPicPr>
            <a:picLocks noChangeAspect="1"/>
          </p:cNvPicPr>
          <p:nvPr/>
        </p:nvPicPr>
        <p:blipFill>
          <a:blip r:embed="rId3"/>
          <a:stretch>
            <a:fillRect/>
          </a:stretch>
        </p:blipFill>
        <p:spPr>
          <a:xfrm>
            <a:off x="264855" y="2839703"/>
            <a:ext cx="7242600" cy="714472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5"/>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1.1 Designing the Network</a:t>
            </a:r>
            <a:endParaRPr sz="3600" b="1"/>
          </a:p>
        </p:txBody>
      </p:sp>
      <p:sp>
        <p:nvSpPr>
          <p:cNvPr id="205" name="Google Shape;205;p55"/>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1800" b="1">
                <a:latin typeface="Open Sans"/>
                <a:ea typeface="Open Sans"/>
                <a:cs typeface="Open Sans"/>
                <a:sym typeface="Open Sans"/>
              </a:rPr>
              <a:t>Paste your Network Diagram here:</a:t>
            </a:r>
            <a:endParaRPr sz="1800" b="1">
              <a:latin typeface="Open Sans"/>
              <a:ea typeface="Open Sans"/>
              <a:cs typeface="Open Sans"/>
              <a:sym typeface="Open Sans"/>
            </a:endParaRPr>
          </a:p>
          <a:p>
            <a:pPr marL="0" lvl="0" indent="0" algn="l" rtl="0">
              <a:lnSpc>
                <a:spcPct val="200000"/>
              </a:lnSpc>
              <a:spcBef>
                <a:spcPts val="0"/>
              </a:spcBef>
              <a:spcAft>
                <a:spcPts val="0"/>
              </a:spcAft>
              <a:buNone/>
            </a:pPr>
            <a:endParaRPr sz="1900" b="1">
              <a:latin typeface="Open Sans"/>
              <a:ea typeface="Open Sans"/>
              <a:cs typeface="Open Sans"/>
              <a:sym typeface="Open Sans"/>
            </a:endParaRPr>
          </a:p>
          <a:p>
            <a:pPr marL="0" lvl="0" indent="0" algn="l" rtl="0">
              <a:lnSpc>
                <a:spcPct val="200000"/>
              </a:lnSpc>
              <a:spcBef>
                <a:spcPts val="0"/>
              </a:spcBef>
              <a:spcAft>
                <a:spcPts val="0"/>
              </a:spcAft>
              <a:buNone/>
            </a:pPr>
            <a:endParaRPr sz="1900" b="1">
              <a:latin typeface="Open Sans"/>
              <a:ea typeface="Open Sans"/>
              <a:cs typeface="Open Sans"/>
              <a:sym typeface="Open Sans"/>
            </a:endParaRPr>
          </a:p>
        </p:txBody>
      </p:sp>
      <p:sp>
        <p:nvSpPr>
          <p:cNvPr id="206" name="Google Shape;206;p55"/>
          <p:cNvSpPr txBox="1"/>
          <p:nvPr/>
        </p:nvSpPr>
        <p:spPr>
          <a:xfrm>
            <a:off x="1028425" y="7749175"/>
            <a:ext cx="5652900" cy="111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rgbClr val="FFFFFF"/>
                </a:solidFill>
                <a:latin typeface="Open Sans"/>
                <a:ea typeface="Open Sans"/>
                <a:cs typeface="Open Sans"/>
                <a:sym typeface="Open Sans"/>
              </a:rPr>
              <a:t>Remove this slide</a:t>
            </a:r>
            <a:endParaRPr sz="4500">
              <a:solidFill>
                <a:srgbClr val="FFFFFF"/>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57C7D501-BB8C-1622-33E7-B45718CFED26}"/>
              </a:ext>
            </a:extLst>
          </p:cNvPr>
          <p:cNvPicPr>
            <a:picLocks noChangeAspect="1"/>
          </p:cNvPicPr>
          <p:nvPr/>
        </p:nvPicPr>
        <p:blipFill>
          <a:blip r:embed="rId3"/>
          <a:stretch>
            <a:fillRect/>
          </a:stretch>
        </p:blipFill>
        <p:spPr>
          <a:xfrm>
            <a:off x="123953" y="2974802"/>
            <a:ext cx="7524493" cy="743194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8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4.2 Modern Architecture vs. Zero Trust</a:t>
            </a:r>
            <a:endParaRPr sz="3600" b="1"/>
          </a:p>
        </p:txBody>
      </p:sp>
      <p:sp>
        <p:nvSpPr>
          <p:cNvPr id="399" name="Google Shape;399;p8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Write a detailed comparative analysis of the differences between your Zero Trust model and your secure network architecture design.</a:t>
            </a:r>
            <a:endParaRPr sz="1800"/>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sp>
        <p:nvSpPr>
          <p:cNvPr id="4" name="TextBox 3">
            <a:extLst>
              <a:ext uri="{FF2B5EF4-FFF2-40B4-BE49-F238E27FC236}">
                <a16:creationId xmlns:a16="http://schemas.microsoft.com/office/drawing/2014/main" id="{1A9C2433-8727-652B-286A-7A8446949D63}"/>
              </a:ext>
            </a:extLst>
          </p:cNvPr>
          <p:cNvSpPr txBox="1"/>
          <p:nvPr/>
        </p:nvSpPr>
        <p:spPr>
          <a:xfrm>
            <a:off x="142240" y="3077983"/>
            <a:ext cx="7772400" cy="7171194"/>
          </a:xfrm>
          <a:prstGeom prst="rect">
            <a:avLst/>
          </a:prstGeom>
          <a:noFill/>
        </p:spPr>
        <p:txBody>
          <a:bodyPr wrap="square">
            <a:spAutoFit/>
          </a:bodyPr>
          <a:lstStyle/>
          <a:p>
            <a:pPr rtl="0">
              <a:spcBef>
                <a:spcPts val="0"/>
              </a:spcBef>
              <a:spcAft>
                <a:spcPts val="0"/>
              </a:spcAft>
            </a:pPr>
            <a:r>
              <a:rPr lang="en-US" b="1" i="0" u="none" strike="noStrike" dirty="0">
                <a:solidFill>
                  <a:srgbClr val="0E101A"/>
                </a:solidFill>
                <a:effectLst/>
                <a:latin typeface="Arial" panose="020B0604020202020204" pitchFamily="34" charset="0"/>
              </a:rPr>
              <a:t>Trust Model:</a:t>
            </a:r>
            <a:endParaRPr lang="en-US" b="0" dirty="0">
              <a:effectLst/>
            </a:endParaRPr>
          </a:p>
          <a:p>
            <a:pPr rtl="0" fontAlgn="base">
              <a:spcBef>
                <a:spcPts val="0"/>
              </a:spcBef>
              <a:spcAft>
                <a:spcPts val="0"/>
              </a:spcAft>
              <a:buFont typeface="+mj-lt"/>
              <a:buAutoNum type="arabicPeriod"/>
            </a:pPr>
            <a:r>
              <a:rPr lang="en-US" sz="1200" b="1" i="0" u="none" strike="noStrike" dirty="0">
                <a:solidFill>
                  <a:srgbClr val="0E101A"/>
                </a:solidFill>
                <a:effectLst/>
                <a:latin typeface="Arial" panose="020B0604020202020204" pitchFamily="34" charset="0"/>
              </a:rPr>
              <a:t>Traditional:</a:t>
            </a:r>
            <a:r>
              <a:rPr lang="en-US" sz="1200" b="0" i="0" u="none" strike="noStrike" dirty="0">
                <a:solidFill>
                  <a:srgbClr val="0E101A"/>
                </a:solidFill>
                <a:effectLst/>
                <a:latin typeface="Arial" panose="020B0604020202020204" pitchFamily="34" charset="0"/>
              </a:rPr>
              <a:t> Implicit trust for users within the network perimeter.</a:t>
            </a:r>
          </a:p>
          <a:p>
            <a:pPr rtl="0" fontAlgn="base">
              <a:spcBef>
                <a:spcPts val="0"/>
              </a:spcBef>
              <a:spcAft>
                <a:spcPts val="0"/>
              </a:spcAft>
              <a:buFont typeface="+mj-lt"/>
              <a:buAutoNum type="arabicPeriod"/>
            </a:pPr>
            <a:r>
              <a:rPr lang="en-US" sz="1200" b="1" i="0" u="none" strike="noStrike" dirty="0">
                <a:solidFill>
                  <a:srgbClr val="0E101A"/>
                </a:solidFill>
                <a:effectLst/>
                <a:latin typeface="Arial" panose="020B0604020202020204" pitchFamily="34" charset="0"/>
              </a:rPr>
              <a:t>Zero Trust:</a:t>
            </a:r>
            <a:r>
              <a:rPr lang="en-US" sz="1200" b="0" i="0" u="none" strike="noStrike" dirty="0">
                <a:solidFill>
                  <a:srgbClr val="0E101A"/>
                </a:solidFill>
                <a:effectLst/>
                <a:latin typeface="Arial" panose="020B0604020202020204" pitchFamily="34" charset="0"/>
              </a:rPr>
              <a:t> Continuous verification of users, devices, and access requests.</a:t>
            </a:r>
          </a:p>
          <a:p>
            <a:pPr rtl="0" fontAlgn="base">
              <a:spcBef>
                <a:spcPts val="0"/>
              </a:spcBef>
              <a:spcAft>
                <a:spcPts val="0"/>
              </a:spcAft>
              <a:buFont typeface="+mj-lt"/>
              <a:buAutoNum type="arabicPeriod"/>
            </a:pPr>
            <a:endParaRPr lang="en-US" sz="1200" b="0" i="0" u="none" strike="noStrike" dirty="0">
              <a:solidFill>
                <a:srgbClr val="0E101A"/>
              </a:solidFill>
              <a:effectLst/>
              <a:latin typeface="Arial" panose="020B0604020202020204" pitchFamily="34" charset="0"/>
            </a:endParaRPr>
          </a:p>
          <a:p>
            <a:pPr rtl="0">
              <a:spcBef>
                <a:spcPts val="0"/>
              </a:spcBef>
              <a:spcAft>
                <a:spcPts val="0"/>
              </a:spcAft>
            </a:pPr>
            <a:r>
              <a:rPr lang="en-US" b="1" i="0" u="none" strike="noStrike" dirty="0">
                <a:solidFill>
                  <a:srgbClr val="0E101A"/>
                </a:solidFill>
                <a:effectLst/>
                <a:latin typeface="Arial" panose="020B0604020202020204" pitchFamily="34" charset="0"/>
              </a:rPr>
              <a:t>Perimeter Security:</a:t>
            </a:r>
            <a:endParaRPr lang="en-US" b="0" dirty="0">
              <a:effectLst/>
            </a:endParaRPr>
          </a:p>
          <a:p>
            <a:pPr rtl="0" fontAlgn="base">
              <a:spcBef>
                <a:spcPts val="0"/>
              </a:spcBef>
              <a:spcAft>
                <a:spcPts val="0"/>
              </a:spcAft>
              <a:buFont typeface="+mj-lt"/>
              <a:buAutoNum type="arabicPeriod"/>
            </a:pPr>
            <a:r>
              <a:rPr lang="en-US" sz="1200" b="1" i="0" u="none" strike="noStrike" dirty="0">
                <a:solidFill>
                  <a:srgbClr val="0E101A"/>
                </a:solidFill>
                <a:effectLst/>
                <a:latin typeface="Arial" panose="020B0604020202020204" pitchFamily="34" charset="0"/>
              </a:rPr>
              <a:t> Traditional:</a:t>
            </a:r>
            <a:r>
              <a:rPr lang="en-US" sz="1200" b="0" i="0" u="none" strike="noStrike" dirty="0">
                <a:solidFill>
                  <a:srgbClr val="0E101A"/>
                </a:solidFill>
                <a:effectLst/>
                <a:latin typeface="Arial" panose="020B0604020202020204" pitchFamily="34" charset="0"/>
              </a:rPr>
              <a:t> Relies heavily on a strong network perimeter firewall.</a:t>
            </a:r>
          </a:p>
          <a:p>
            <a:pPr rtl="0" fontAlgn="base">
              <a:spcBef>
                <a:spcPts val="0"/>
              </a:spcBef>
              <a:spcAft>
                <a:spcPts val="0"/>
              </a:spcAft>
              <a:buFont typeface="+mj-lt"/>
              <a:buAutoNum type="arabicPeriod"/>
            </a:pPr>
            <a:r>
              <a:rPr lang="en-US" sz="1200" b="1" i="0" u="none" strike="noStrike" dirty="0">
                <a:solidFill>
                  <a:srgbClr val="0E101A"/>
                </a:solidFill>
                <a:effectLst/>
                <a:latin typeface="Arial" panose="020B0604020202020204" pitchFamily="34" charset="0"/>
              </a:rPr>
              <a:t> Zero Trust:</a:t>
            </a:r>
            <a:r>
              <a:rPr lang="en-US" sz="1200" b="0" i="0" u="none" strike="noStrike" dirty="0">
                <a:solidFill>
                  <a:srgbClr val="0E101A"/>
                </a:solidFill>
                <a:effectLst/>
                <a:latin typeface="Arial" panose="020B0604020202020204" pitchFamily="34" charset="0"/>
              </a:rPr>
              <a:t> De-emphasizes perimeter, focusing on access control for all.</a:t>
            </a:r>
          </a:p>
          <a:p>
            <a:pPr rtl="0" fontAlgn="base">
              <a:spcBef>
                <a:spcPts val="0"/>
              </a:spcBef>
              <a:spcAft>
                <a:spcPts val="0"/>
              </a:spcAft>
              <a:buFont typeface="+mj-lt"/>
              <a:buAutoNum type="arabicPeriod"/>
            </a:pPr>
            <a:endParaRPr lang="en-US" sz="1200" b="0" i="0" u="none" strike="noStrike" dirty="0">
              <a:solidFill>
                <a:srgbClr val="0E101A"/>
              </a:solidFill>
              <a:effectLst/>
              <a:latin typeface="Arial" panose="020B0604020202020204" pitchFamily="34" charset="0"/>
            </a:endParaRPr>
          </a:p>
          <a:p>
            <a:pPr rtl="0">
              <a:spcBef>
                <a:spcPts val="0"/>
              </a:spcBef>
              <a:spcAft>
                <a:spcPts val="0"/>
              </a:spcAft>
            </a:pPr>
            <a:r>
              <a:rPr lang="en-US" b="1" i="0" u="none" strike="noStrike" dirty="0">
                <a:solidFill>
                  <a:srgbClr val="0E101A"/>
                </a:solidFill>
                <a:effectLst/>
                <a:latin typeface="Arial" panose="020B0604020202020204" pitchFamily="34" charset="0"/>
              </a:rPr>
              <a:t>Access Control:</a:t>
            </a:r>
            <a:endParaRPr lang="en-US" b="0" dirty="0">
              <a:effectLst/>
            </a:endParaRPr>
          </a:p>
          <a:p>
            <a:pPr rtl="0" fontAlgn="base">
              <a:spcBef>
                <a:spcPts val="0"/>
              </a:spcBef>
              <a:spcAft>
                <a:spcPts val="0"/>
              </a:spcAft>
              <a:buFont typeface="+mj-lt"/>
              <a:buAutoNum type="arabicPeriod"/>
            </a:pPr>
            <a:r>
              <a:rPr lang="en-US" sz="1200" b="1" i="0" u="none" strike="noStrike" dirty="0">
                <a:solidFill>
                  <a:srgbClr val="0E101A"/>
                </a:solidFill>
                <a:effectLst/>
                <a:latin typeface="Arial" panose="020B0604020202020204" pitchFamily="34" charset="0"/>
              </a:rPr>
              <a:t> Traditional:</a:t>
            </a:r>
            <a:r>
              <a:rPr lang="en-US" sz="1200" b="0" i="0" u="none" strike="noStrike" dirty="0">
                <a:solidFill>
                  <a:srgbClr val="0E101A"/>
                </a:solidFill>
                <a:effectLst/>
                <a:latin typeface="Arial" panose="020B0604020202020204" pitchFamily="34" charset="0"/>
              </a:rPr>
              <a:t> Static access based on pre-defined user groups.</a:t>
            </a:r>
          </a:p>
          <a:p>
            <a:pPr rtl="0" fontAlgn="base">
              <a:spcBef>
                <a:spcPts val="0"/>
              </a:spcBef>
              <a:spcAft>
                <a:spcPts val="0"/>
              </a:spcAft>
              <a:buFont typeface="+mj-lt"/>
              <a:buAutoNum type="arabicPeriod"/>
            </a:pPr>
            <a:r>
              <a:rPr lang="en-US" sz="1200" b="1" i="0" u="none" strike="noStrike" dirty="0">
                <a:solidFill>
                  <a:srgbClr val="0E101A"/>
                </a:solidFill>
                <a:effectLst/>
                <a:latin typeface="Arial" panose="020B0604020202020204" pitchFamily="34" charset="0"/>
              </a:rPr>
              <a:t> Zero Trust:</a:t>
            </a:r>
            <a:r>
              <a:rPr lang="en-US" sz="1200" b="0" i="0" u="none" strike="noStrike" dirty="0">
                <a:solidFill>
                  <a:srgbClr val="0E101A"/>
                </a:solidFill>
                <a:effectLst/>
                <a:latin typeface="Arial" panose="020B0604020202020204" pitchFamily="34" charset="0"/>
              </a:rPr>
              <a:t> Dynamic access control based on real-time factors (identity, device health, application).</a:t>
            </a:r>
          </a:p>
          <a:p>
            <a:pPr rtl="0" fontAlgn="base">
              <a:spcBef>
                <a:spcPts val="0"/>
              </a:spcBef>
              <a:spcAft>
                <a:spcPts val="0"/>
              </a:spcAft>
            </a:pPr>
            <a:endParaRPr lang="en-US" sz="1200" b="0" i="0" u="none" strike="noStrike" dirty="0">
              <a:solidFill>
                <a:srgbClr val="0E101A"/>
              </a:solidFill>
              <a:effectLst/>
              <a:latin typeface="Arial" panose="020B0604020202020204" pitchFamily="34" charset="0"/>
            </a:endParaRPr>
          </a:p>
          <a:p>
            <a:pPr rtl="0">
              <a:spcBef>
                <a:spcPts val="0"/>
              </a:spcBef>
              <a:spcAft>
                <a:spcPts val="0"/>
              </a:spcAft>
            </a:pPr>
            <a:r>
              <a:rPr lang="en-US" b="1" i="0" u="none" strike="noStrike" dirty="0">
                <a:solidFill>
                  <a:srgbClr val="0E101A"/>
                </a:solidFill>
                <a:effectLst/>
                <a:latin typeface="Arial" panose="020B0604020202020204" pitchFamily="34" charset="0"/>
              </a:rPr>
              <a:t>Data Security:</a:t>
            </a:r>
            <a:endParaRPr lang="en-US" b="0" dirty="0">
              <a:effectLst/>
            </a:endParaRPr>
          </a:p>
          <a:p>
            <a:pPr rtl="0" fontAlgn="base">
              <a:spcBef>
                <a:spcPts val="0"/>
              </a:spcBef>
              <a:spcAft>
                <a:spcPts val="0"/>
              </a:spcAft>
              <a:buFont typeface="+mj-lt"/>
              <a:buAutoNum type="arabicPeriod"/>
            </a:pPr>
            <a:r>
              <a:rPr lang="en-US" sz="1200" b="1" i="0" u="none" strike="noStrike" dirty="0">
                <a:solidFill>
                  <a:srgbClr val="0E101A"/>
                </a:solidFill>
                <a:effectLst/>
                <a:latin typeface="Arial" panose="020B0604020202020204" pitchFamily="34" charset="0"/>
              </a:rPr>
              <a:t> Traditional:</a:t>
            </a:r>
            <a:r>
              <a:rPr lang="en-US" sz="1200" b="0" i="0" u="none" strike="noStrike" dirty="0">
                <a:solidFill>
                  <a:srgbClr val="0E101A"/>
                </a:solidFill>
                <a:effectLst/>
                <a:latin typeface="Arial" panose="020B0604020202020204" pitchFamily="34" charset="0"/>
              </a:rPr>
              <a:t> Data security as an afterthought, often perimeter-dependent.</a:t>
            </a:r>
          </a:p>
          <a:p>
            <a:pPr rtl="0" fontAlgn="base">
              <a:spcBef>
                <a:spcPts val="0"/>
              </a:spcBef>
              <a:spcAft>
                <a:spcPts val="0"/>
              </a:spcAft>
              <a:buFont typeface="+mj-lt"/>
              <a:buAutoNum type="arabicPeriod"/>
            </a:pPr>
            <a:r>
              <a:rPr lang="en-US" sz="1200" b="1" i="0" u="none" strike="noStrike" dirty="0">
                <a:solidFill>
                  <a:srgbClr val="0E101A"/>
                </a:solidFill>
                <a:effectLst/>
                <a:latin typeface="Arial" panose="020B0604020202020204" pitchFamily="34" charset="0"/>
              </a:rPr>
              <a:t> Zero Trust:</a:t>
            </a:r>
            <a:r>
              <a:rPr lang="en-US" sz="1200" b="0" i="0" u="none" strike="noStrike" dirty="0">
                <a:solidFill>
                  <a:srgbClr val="0E101A"/>
                </a:solidFill>
                <a:effectLst/>
                <a:latin typeface="Arial" panose="020B0604020202020204" pitchFamily="34" charset="0"/>
              </a:rPr>
              <a:t> Integrates data security throughout (encryption, access controls).</a:t>
            </a:r>
          </a:p>
          <a:p>
            <a:pPr rtl="0" fontAlgn="base">
              <a:spcBef>
                <a:spcPts val="0"/>
              </a:spcBef>
              <a:spcAft>
                <a:spcPts val="0"/>
              </a:spcAft>
              <a:buFont typeface="+mj-lt"/>
              <a:buAutoNum type="arabicPeriod"/>
            </a:pPr>
            <a:endParaRPr lang="en-US" sz="1200" b="0" i="0" u="none" strike="noStrike" dirty="0">
              <a:solidFill>
                <a:srgbClr val="0E101A"/>
              </a:solidFill>
              <a:effectLst/>
              <a:latin typeface="Arial" panose="020B0604020202020204" pitchFamily="34" charset="0"/>
            </a:endParaRPr>
          </a:p>
          <a:p>
            <a:pPr rtl="0">
              <a:spcBef>
                <a:spcPts val="0"/>
              </a:spcBef>
              <a:spcAft>
                <a:spcPts val="0"/>
              </a:spcAft>
            </a:pPr>
            <a:r>
              <a:rPr lang="en-US" b="1" i="0" u="none" strike="noStrike" dirty="0">
                <a:solidFill>
                  <a:srgbClr val="0E101A"/>
                </a:solidFill>
                <a:effectLst/>
                <a:latin typeface="Arial" panose="020B0604020202020204" pitchFamily="34" charset="0"/>
              </a:rPr>
              <a:t>Visibility:</a:t>
            </a:r>
            <a:endParaRPr lang="en-US" b="0" dirty="0">
              <a:effectLst/>
            </a:endParaRPr>
          </a:p>
          <a:p>
            <a:pPr rtl="0" fontAlgn="base">
              <a:spcBef>
                <a:spcPts val="0"/>
              </a:spcBef>
              <a:spcAft>
                <a:spcPts val="0"/>
              </a:spcAft>
              <a:buFont typeface="+mj-lt"/>
              <a:buAutoNum type="arabicPeriod"/>
            </a:pPr>
            <a:r>
              <a:rPr lang="en-US" sz="1200" b="1" i="0" u="none" strike="noStrike" dirty="0">
                <a:solidFill>
                  <a:srgbClr val="0E101A"/>
                </a:solidFill>
                <a:effectLst/>
                <a:latin typeface="Arial" panose="020B0604020202020204" pitchFamily="34" charset="0"/>
              </a:rPr>
              <a:t> Traditional:</a:t>
            </a:r>
            <a:r>
              <a:rPr lang="en-US" sz="1200" b="0" i="0" u="none" strike="noStrike" dirty="0">
                <a:solidFill>
                  <a:srgbClr val="0E101A"/>
                </a:solidFill>
                <a:effectLst/>
                <a:latin typeface="Arial" panose="020B0604020202020204" pitchFamily="34" charset="0"/>
              </a:rPr>
              <a:t> Limited visibility into user activity within the network.</a:t>
            </a:r>
          </a:p>
          <a:p>
            <a:pPr rtl="0" fontAlgn="base">
              <a:spcBef>
                <a:spcPts val="0"/>
              </a:spcBef>
              <a:spcAft>
                <a:spcPts val="0"/>
              </a:spcAft>
              <a:buFont typeface="+mj-lt"/>
              <a:buAutoNum type="arabicPeriod"/>
            </a:pPr>
            <a:r>
              <a:rPr lang="en-US" sz="1200" b="1" i="0" u="none" strike="noStrike" dirty="0">
                <a:solidFill>
                  <a:srgbClr val="0E101A"/>
                </a:solidFill>
                <a:effectLst/>
                <a:latin typeface="Arial" panose="020B0604020202020204" pitchFamily="34" charset="0"/>
              </a:rPr>
              <a:t> Zero Trust:</a:t>
            </a:r>
            <a:r>
              <a:rPr lang="en-US" sz="1200" b="0" i="0" u="none" strike="noStrike" dirty="0">
                <a:solidFill>
                  <a:srgbClr val="0E101A"/>
                </a:solidFill>
                <a:effectLst/>
                <a:latin typeface="Arial" panose="020B0604020202020204" pitchFamily="34" charset="0"/>
              </a:rPr>
              <a:t> Continuous monitoring of user and device behavior for anomalies.</a:t>
            </a:r>
          </a:p>
          <a:p>
            <a:pPr rtl="0" fontAlgn="base">
              <a:spcBef>
                <a:spcPts val="0"/>
              </a:spcBef>
              <a:spcAft>
                <a:spcPts val="0"/>
              </a:spcAft>
              <a:buFont typeface="+mj-lt"/>
              <a:buAutoNum type="arabicPeriod"/>
            </a:pPr>
            <a:endParaRPr lang="en-US" sz="1200" b="0" i="0" u="none" strike="noStrike" dirty="0">
              <a:solidFill>
                <a:srgbClr val="0E101A"/>
              </a:solidFill>
              <a:effectLst/>
              <a:latin typeface="Arial" panose="020B0604020202020204" pitchFamily="34" charset="0"/>
            </a:endParaRPr>
          </a:p>
          <a:p>
            <a:pPr rtl="0">
              <a:spcBef>
                <a:spcPts val="0"/>
              </a:spcBef>
              <a:spcAft>
                <a:spcPts val="0"/>
              </a:spcAft>
            </a:pPr>
            <a:r>
              <a:rPr lang="en-US" b="1" i="0" u="none" strike="noStrike" dirty="0">
                <a:solidFill>
                  <a:srgbClr val="0E101A"/>
                </a:solidFill>
                <a:effectLst/>
                <a:latin typeface="Arial" panose="020B0604020202020204" pitchFamily="34" charset="0"/>
              </a:rPr>
              <a:t>Least Privilege:</a:t>
            </a:r>
            <a:endParaRPr lang="en-US" b="0" dirty="0">
              <a:effectLst/>
            </a:endParaRPr>
          </a:p>
          <a:p>
            <a:pPr rtl="0" fontAlgn="base">
              <a:spcBef>
                <a:spcPts val="0"/>
              </a:spcBef>
              <a:spcAft>
                <a:spcPts val="0"/>
              </a:spcAft>
              <a:buFont typeface="+mj-lt"/>
              <a:buAutoNum type="arabicPeriod"/>
            </a:pPr>
            <a:r>
              <a:rPr lang="en-US" sz="1200" b="1" i="0" u="none" strike="noStrike" dirty="0">
                <a:solidFill>
                  <a:srgbClr val="0E101A"/>
                </a:solidFill>
                <a:effectLst/>
                <a:latin typeface="Arial" panose="020B0604020202020204" pitchFamily="34" charset="0"/>
              </a:rPr>
              <a:t> Traditional:</a:t>
            </a:r>
            <a:r>
              <a:rPr lang="en-US" sz="1200" b="0" i="0" u="none" strike="noStrike" dirty="0">
                <a:solidFill>
                  <a:srgbClr val="0E101A"/>
                </a:solidFill>
                <a:effectLst/>
                <a:latin typeface="Arial" panose="020B0604020202020204" pitchFamily="34" charset="0"/>
              </a:rPr>
              <a:t> Risk of granting excessive access privileges.</a:t>
            </a:r>
          </a:p>
          <a:p>
            <a:pPr rtl="0" fontAlgn="base">
              <a:spcBef>
                <a:spcPts val="0"/>
              </a:spcBef>
              <a:spcAft>
                <a:spcPts val="0"/>
              </a:spcAft>
              <a:buFont typeface="+mj-lt"/>
              <a:buAutoNum type="arabicPeriod"/>
            </a:pPr>
            <a:r>
              <a:rPr lang="en-US" sz="1200" b="1" i="0" u="none" strike="noStrike" dirty="0">
                <a:solidFill>
                  <a:srgbClr val="0E101A"/>
                </a:solidFill>
                <a:effectLst/>
                <a:latin typeface="Arial" panose="020B0604020202020204" pitchFamily="34" charset="0"/>
              </a:rPr>
              <a:t> Zero Trust:</a:t>
            </a:r>
            <a:r>
              <a:rPr lang="en-US" sz="1200" b="0" i="0" u="none" strike="noStrike" dirty="0">
                <a:solidFill>
                  <a:srgbClr val="0E101A"/>
                </a:solidFill>
                <a:effectLst/>
                <a:latin typeface="Arial" panose="020B0604020202020204" pitchFamily="34" charset="0"/>
              </a:rPr>
              <a:t> Focus on granting only the minimum access needed (least privilege).</a:t>
            </a:r>
          </a:p>
          <a:p>
            <a:pPr rtl="0" fontAlgn="base">
              <a:spcBef>
                <a:spcPts val="0"/>
              </a:spcBef>
              <a:spcAft>
                <a:spcPts val="0"/>
              </a:spcAft>
              <a:buFont typeface="+mj-lt"/>
              <a:buAutoNum type="arabicPeriod"/>
            </a:pPr>
            <a:endParaRPr lang="en-US" sz="1200" b="0" i="0" u="none" strike="noStrike" dirty="0">
              <a:solidFill>
                <a:srgbClr val="0E101A"/>
              </a:solidFill>
              <a:effectLst/>
              <a:latin typeface="Arial" panose="020B0604020202020204" pitchFamily="34" charset="0"/>
            </a:endParaRPr>
          </a:p>
          <a:p>
            <a:pPr rtl="0">
              <a:spcBef>
                <a:spcPts val="0"/>
              </a:spcBef>
              <a:spcAft>
                <a:spcPts val="0"/>
              </a:spcAft>
            </a:pPr>
            <a:r>
              <a:rPr lang="en-US" b="1" i="0" u="none" strike="noStrike" dirty="0" err="1">
                <a:solidFill>
                  <a:srgbClr val="0E101A"/>
                </a:solidFill>
                <a:effectLst/>
                <a:latin typeface="Arial" panose="020B0604020202020204" pitchFamily="34" charset="0"/>
              </a:rPr>
              <a:t>Microsegmentation</a:t>
            </a:r>
            <a:r>
              <a:rPr lang="en-US" b="1" i="0" u="none" strike="noStrike" dirty="0">
                <a:solidFill>
                  <a:srgbClr val="0E101A"/>
                </a:solidFill>
                <a:effectLst/>
                <a:latin typeface="Arial" panose="020B0604020202020204" pitchFamily="34" charset="0"/>
              </a:rPr>
              <a:t>:</a:t>
            </a:r>
            <a:endParaRPr lang="en-US" b="0" dirty="0">
              <a:effectLst/>
            </a:endParaRPr>
          </a:p>
          <a:p>
            <a:pPr rtl="0" fontAlgn="base">
              <a:spcBef>
                <a:spcPts val="0"/>
              </a:spcBef>
              <a:spcAft>
                <a:spcPts val="0"/>
              </a:spcAft>
              <a:buFont typeface="+mj-lt"/>
              <a:buAutoNum type="arabicPeriod"/>
            </a:pPr>
            <a:r>
              <a:rPr lang="en-US" sz="1200" b="1" i="0" u="none" strike="noStrike" dirty="0">
                <a:solidFill>
                  <a:srgbClr val="0E101A"/>
                </a:solidFill>
                <a:effectLst/>
                <a:latin typeface="Arial" panose="020B0604020202020204" pitchFamily="34" charset="0"/>
              </a:rPr>
              <a:t> Traditional:</a:t>
            </a:r>
            <a:r>
              <a:rPr lang="en-US" sz="1200" b="0" i="0" u="none" strike="noStrike" dirty="0">
                <a:solidFill>
                  <a:srgbClr val="0E101A"/>
                </a:solidFill>
                <a:effectLst/>
                <a:latin typeface="Arial" panose="020B0604020202020204" pitchFamily="34" charset="0"/>
              </a:rPr>
              <a:t> Large network segments with broad access.</a:t>
            </a:r>
          </a:p>
          <a:p>
            <a:pPr rtl="0" fontAlgn="base">
              <a:spcBef>
                <a:spcPts val="0"/>
              </a:spcBef>
              <a:spcAft>
                <a:spcPts val="0"/>
              </a:spcAft>
              <a:buFont typeface="+mj-lt"/>
              <a:buAutoNum type="arabicPeriod"/>
            </a:pPr>
            <a:r>
              <a:rPr lang="en-US" sz="1200" b="1" i="0" u="none" strike="noStrike" dirty="0">
                <a:solidFill>
                  <a:srgbClr val="0E101A"/>
                </a:solidFill>
                <a:effectLst/>
                <a:latin typeface="Arial" panose="020B0604020202020204" pitchFamily="34" charset="0"/>
              </a:rPr>
              <a:t> Zero Trust:</a:t>
            </a:r>
            <a:r>
              <a:rPr lang="en-US" sz="1200" b="0" i="0" u="none" strike="noStrike" dirty="0">
                <a:solidFill>
                  <a:srgbClr val="0E101A"/>
                </a:solidFill>
                <a:effectLst/>
                <a:latin typeface="Arial" panose="020B0604020202020204" pitchFamily="34" charset="0"/>
              </a:rPr>
              <a:t> Network segmentation into smaller, more secure zones.</a:t>
            </a:r>
          </a:p>
          <a:p>
            <a:pPr rtl="0" fontAlgn="base">
              <a:spcBef>
                <a:spcPts val="0"/>
              </a:spcBef>
              <a:spcAft>
                <a:spcPts val="0"/>
              </a:spcAft>
              <a:buFont typeface="+mj-lt"/>
              <a:buAutoNum type="arabicPeriod"/>
            </a:pPr>
            <a:endParaRPr lang="en-US" sz="1200" b="0" i="0" u="none" strike="noStrike" dirty="0">
              <a:solidFill>
                <a:srgbClr val="0E101A"/>
              </a:solidFill>
              <a:effectLst/>
              <a:latin typeface="Arial" panose="020B0604020202020204" pitchFamily="34" charset="0"/>
            </a:endParaRPr>
          </a:p>
          <a:p>
            <a:pPr rtl="0">
              <a:spcBef>
                <a:spcPts val="0"/>
              </a:spcBef>
              <a:spcAft>
                <a:spcPts val="0"/>
              </a:spcAft>
            </a:pPr>
            <a:r>
              <a:rPr lang="en-US" b="1" i="0" u="none" strike="noStrike" dirty="0">
                <a:solidFill>
                  <a:srgbClr val="0E101A"/>
                </a:solidFill>
                <a:effectLst/>
                <a:latin typeface="Arial" panose="020B0604020202020204" pitchFamily="34" charset="0"/>
              </a:rPr>
              <a:t>Device Security:</a:t>
            </a:r>
            <a:endParaRPr lang="en-US" b="0" dirty="0">
              <a:effectLst/>
            </a:endParaRPr>
          </a:p>
          <a:p>
            <a:pPr rtl="0" fontAlgn="base">
              <a:spcBef>
                <a:spcPts val="0"/>
              </a:spcBef>
              <a:spcAft>
                <a:spcPts val="0"/>
              </a:spcAft>
              <a:buFont typeface="+mj-lt"/>
              <a:buAutoNum type="arabicPeriod"/>
            </a:pPr>
            <a:r>
              <a:rPr lang="en-US" sz="1200" b="1" i="0" u="none" strike="noStrike" dirty="0">
                <a:solidFill>
                  <a:srgbClr val="0E101A"/>
                </a:solidFill>
                <a:effectLst/>
                <a:latin typeface="Arial" panose="020B0604020202020204" pitchFamily="34" charset="0"/>
              </a:rPr>
              <a:t> Traditional:</a:t>
            </a:r>
            <a:r>
              <a:rPr lang="en-US" sz="1200" b="0" i="0" u="none" strike="noStrike" dirty="0">
                <a:solidFill>
                  <a:srgbClr val="0E101A"/>
                </a:solidFill>
                <a:effectLst/>
                <a:latin typeface="Arial" panose="020B0604020202020204" pitchFamily="34" charset="0"/>
              </a:rPr>
              <a:t> Limited device security checks before granting access.</a:t>
            </a:r>
          </a:p>
          <a:p>
            <a:pPr rtl="0" fontAlgn="base">
              <a:spcBef>
                <a:spcPts val="0"/>
              </a:spcBef>
              <a:spcAft>
                <a:spcPts val="0"/>
              </a:spcAft>
              <a:buFont typeface="+mj-lt"/>
              <a:buAutoNum type="arabicPeriod"/>
            </a:pPr>
            <a:r>
              <a:rPr lang="en-US" sz="1200" b="1" i="0" u="none" strike="noStrike" dirty="0">
                <a:solidFill>
                  <a:srgbClr val="0E101A"/>
                </a:solidFill>
                <a:effectLst/>
                <a:latin typeface="Arial" panose="020B0604020202020204" pitchFamily="34" charset="0"/>
              </a:rPr>
              <a:t> Zero Trust:</a:t>
            </a:r>
            <a:r>
              <a:rPr lang="en-US" sz="1200" b="0" i="0" u="none" strike="noStrike" dirty="0">
                <a:solidFill>
                  <a:srgbClr val="0E101A"/>
                </a:solidFill>
                <a:effectLst/>
                <a:latin typeface="Arial" panose="020B0604020202020204" pitchFamily="34" charset="0"/>
              </a:rPr>
              <a:t> Rigorous device security checks (posture, compliance) before access.</a:t>
            </a:r>
          </a:p>
          <a:p>
            <a:pPr rtl="0" fontAlgn="base">
              <a:spcBef>
                <a:spcPts val="0"/>
              </a:spcBef>
              <a:spcAft>
                <a:spcPts val="0"/>
              </a:spcAft>
              <a:buFont typeface="+mj-lt"/>
              <a:buAutoNum type="arabicPeriod"/>
            </a:pPr>
            <a:endParaRPr lang="en-US" sz="1200" b="0" i="0" u="none" strike="noStrike" dirty="0">
              <a:solidFill>
                <a:srgbClr val="0E101A"/>
              </a:solidFill>
              <a:effectLst/>
              <a:latin typeface="Arial" panose="020B0604020202020204" pitchFamily="34" charset="0"/>
            </a:endParaRPr>
          </a:p>
          <a:p>
            <a:pPr rtl="0">
              <a:spcBef>
                <a:spcPts val="0"/>
              </a:spcBef>
              <a:spcAft>
                <a:spcPts val="0"/>
              </a:spcAft>
            </a:pPr>
            <a:r>
              <a:rPr lang="en-US" b="1" i="0" u="none" strike="noStrike" dirty="0">
                <a:solidFill>
                  <a:srgbClr val="0E101A"/>
                </a:solidFill>
                <a:effectLst/>
                <a:latin typeface="Arial" panose="020B0604020202020204" pitchFamily="34" charset="0"/>
              </a:rPr>
              <a:t>Remote Access:</a:t>
            </a:r>
            <a:endParaRPr lang="en-US" b="0" dirty="0">
              <a:effectLst/>
            </a:endParaRPr>
          </a:p>
          <a:p>
            <a:pPr rtl="0" fontAlgn="base">
              <a:spcBef>
                <a:spcPts val="0"/>
              </a:spcBef>
              <a:spcAft>
                <a:spcPts val="0"/>
              </a:spcAft>
              <a:buFont typeface="+mj-lt"/>
              <a:buAutoNum type="arabicPeriod"/>
            </a:pPr>
            <a:r>
              <a:rPr lang="en-US" sz="1200" b="1" i="0" u="none" strike="noStrike" dirty="0">
                <a:solidFill>
                  <a:srgbClr val="0E101A"/>
                </a:solidFill>
                <a:effectLst/>
                <a:latin typeface="Arial" panose="020B0604020202020204" pitchFamily="34" charset="0"/>
              </a:rPr>
              <a:t> Traditional:</a:t>
            </a:r>
            <a:r>
              <a:rPr lang="en-US" sz="1200" b="0" i="0" u="none" strike="noStrike" dirty="0">
                <a:solidFill>
                  <a:srgbClr val="0E101A"/>
                </a:solidFill>
                <a:effectLst/>
                <a:latin typeface="Arial" panose="020B0604020202020204" pitchFamily="34" charset="0"/>
              </a:rPr>
              <a:t> Remote access often relies on VPNs, creating a new perimeter.</a:t>
            </a:r>
          </a:p>
          <a:p>
            <a:pPr rtl="0" fontAlgn="base">
              <a:spcBef>
                <a:spcPts val="0"/>
              </a:spcBef>
              <a:spcAft>
                <a:spcPts val="0"/>
              </a:spcAft>
              <a:buFont typeface="+mj-lt"/>
              <a:buAutoNum type="arabicPeriod"/>
            </a:pPr>
            <a:r>
              <a:rPr lang="en-US" sz="1200" b="1" i="0" u="none" strike="noStrike" dirty="0">
                <a:solidFill>
                  <a:srgbClr val="0E101A"/>
                </a:solidFill>
                <a:effectLst/>
                <a:latin typeface="Arial" panose="020B0604020202020204" pitchFamily="34" charset="0"/>
              </a:rPr>
              <a:t> Zero Trust:</a:t>
            </a:r>
            <a:r>
              <a:rPr lang="en-US" sz="1200" b="0" i="0" u="none" strike="noStrike" dirty="0">
                <a:solidFill>
                  <a:srgbClr val="0E101A"/>
                </a:solidFill>
                <a:effectLst/>
                <a:latin typeface="Arial" panose="020B0604020202020204" pitchFamily="34" charset="0"/>
              </a:rPr>
              <a:t> Secure remote access through dedicated access points.</a:t>
            </a:r>
          </a:p>
          <a:p>
            <a:br>
              <a:rPr lang="en-US" sz="1200" b="0" dirty="0">
                <a:effectLst/>
              </a:rPr>
            </a:br>
            <a:endParaRPr lang="en-IN"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10"/>
        <p:cNvGrpSpPr/>
        <p:nvPr/>
      </p:nvGrpSpPr>
      <p:grpSpPr>
        <a:xfrm>
          <a:off x="0" y="0"/>
          <a:ext cx="0" cy="0"/>
          <a:chOff x="0" y="0"/>
          <a:chExt cx="0" cy="0"/>
        </a:xfrm>
      </p:grpSpPr>
      <p:sp>
        <p:nvSpPr>
          <p:cNvPr id="211" name="Google Shape;211;p56"/>
          <p:cNvSpPr/>
          <p:nvPr/>
        </p:nvSpPr>
        <p:spPr>
          <a:xfrm>
            <a:off x="1184725" y="4003550"/>
            <a:ext cx="5583900" cy="34053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Section 2</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600" b="1">
                <a:solidFill>
                  <a:srgbClr val="FFFFFF"/>
                </a:solidFill>
                <a:latin typeface="Open Sans"/>
                <a:ea typeface="Open Sans"/>
                <a:cs typeface="Open Sans"/>
                <a:sym typeface="Open Sans"/>
              </a:rPr>
              <a:t>Building a Secure Network Architecture</a:t>
            </a:r>
            <a:endParaRPr sz="36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600" b="1">
                <a:solidFill>
                  <a:srgbClr val="FFFFFF"/>
                </a:solidFill>
                <a:latin typeface="Open Sans"/>
                <a:ea typeface="Open Sans"/>
                <a:cs typeface="Open Sans"/>
                <a:sym typeface="Open Sans"/>
              </a:rPr>
              <a:t>in Azure</a:t>
            </a:r>
            <a:endParaRPr sz="3600" b="1">
              <a:solidFill>
                <a:srgbClr val="FFFFFF"/>
              </a:solidFill>
              <a:latin typeface="Open Sans"/>
              <a:ea typeface="Open Sans"/>
              <a:cs typeface="Open Sans"/>
              <a:sym typeface="Open Sans"/>
            </a:endParaRPr>
          </a:p>
        </p:txBody>
      </p:sp>
      <p:sp>
        <p:nvSpPr>
          <p:cNvPr id="212" name="Google Shape;212;p56"/>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5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Section 2: Building the Network</a:t>
            </a:r>
            <a:endParaRPr sz="3600" b="1"/>
          </a:p>
        </p:txBody>
      </p:sp>
      <p:sp>
        <p:nvSpPr>
          <p:cNvPr id="218" name="Google Shape;218;p5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pen Sans"/>
                <a:ea typeface="Open Sans"/>
                <a:cs typeface="Open Sans"/>
                <a:sym typeface="Open Sans"/>
              </a:rPr>
              <a:t>After designing the network architecture, you now present your design to XYZ's stakeholders. They're all on board with your design, and have given you the green light to start building the architecture out in Azure. </a:t>
            </a:r>
            <a:endParaRPr sz="1800" b="1">
              <a:latin typeface="Open Sans"/>
              <a:ea typeface="Open Sans"/>
              <a:cs typeface="Open Sans"/>
              <a:sym typeface="Open Sans"/>
            </a:endParaRPr>
          </a:p>
          <a:p>
            <a:pPr marL="0" lvl="0" indent="0" algn="l" rtl="0">
              <a:spcBef>
                <a:spcPts val="1600"/>
              </a:spcBef>
              <a:spcAft>
                <a:spcPts val="0"/>
              </a:spcAft>
              <a:buNone/>
            </a:pPr>
            <a:r>
              <a:rPr lang="en" sz="1800" b="1">
                <a:latin typeface="Open Sans"/>
                <a:ea typeface="Open Sans"/>
                <a:cs typeface="Open Sans"/>
                <a:sym typeface="Open Sans"/>
              </a:rPr>
              <a:t>So your next task is to go the Project Workspace in the classroom, and build out the enterprise network in Azure!</a:t>
            </a:r>
            <a:endParaRPr sz="1800" b="1">
              <a:latin typeface="Open Sans"/>
              <a:ea typeface="Open Sans"/>
              <a:cs typeface="Open Sans"/>
              <a:sym typeface="Open Sans"/>
            </a:endParaRPr>
          </a:p>
          <a:p>
            <a:pPr marL="0" lvl="0" indent="0" algn="l" rtl="0">
              <a:spcBef>
                <a:spcPts val="1600"/>
              </a:spcBef>
              <a:spcAft>
                <a:spcPts val="0"/>
              </a:spcAft>
              <a:buNone/>
            </a:pPr>
            <a:r>
              <a:rPr lang="en" sz="1800" b="1">
                <a:latin typeface="Open Sans"/>
                <a:ea typeface="Open Sans"/>
                <a:cs typeface="Open Sans"/>
                <a:sym typeface="Open Sans"/>
              </a:rPr>
              <a:t>If you are accessing Azure with the Udacity classroom workspace, there will be a Resource Group in Azure called ‘entp-project’ that has already been created for you. </a:t>
            </a:r>
            <a:endParaRPr sz="1800" b="1">
              <a:latin typeface="Open Sans"/>
              <a:ea typeface="Open Sans"/>
              <a:cs typeface="Open Sans"/>
              <a:sym typeface="Open Sans"/>
            </a:endParaRPr>
          </a:p>
          <a:p>
            <a:pPr marL="0" lvl="0" indent="0" algn="l" rtl="0">
              <a:spcBef>
                <a:spcPts val="1600"/>
              </a:spcBef>
              <a:spcAft>
                <a:spcPts val="0"/>
              </a:spcAft>
              <a:buNone/>
            </a:pPr>
            <a:r>
              <a:rPr lang="en" sz="1800" b="1">
                <a:latin typeface="Open Sans"/>
                <a:ea typeface="Open Sans"/>
                <a:cs typeface="Open Sans"/>
                <a:sym typeface="Open Sans"/>
              </a:rPr>
              <a:t>If you are accessing Azure using your own Azure account, first of all you should create a resource group called ‘entp-project’.</a:t>
            </a:r>
            <a:endParaRPr sz="1800" b="1">
              <a:latin typeface="Open Sans"/>
              <a:ea typeface="Open Sans"/>
              <a:cs typeface="Open Sans"/>
              <a:sym typeface="Open Sans"/>
            </a:endParaRPr>
          </a:p>
          <a:p>
            <a:pPr marL="0" lvl="0" indent="0" algn="l" rtl="0">
              <a:spcBef>
                <a:spcPts val="1600"/>
              </a:spcBef>
              <a:spcAft>
                <a:spcPts val="0"/>
              </a:spcAft>
              <a:buClr>
                <a:schemeClr val="dk1"/>
              </a:buClr>
              <a:buSzPts val="1100"/>
              <a:buFont typeface="Arial"/>
              <a:buNone/>
            </a:pPr>
            <a:r>
              <a:rPr lang="en" sz="1800" b="1">
                <a:latin typeface="Open Sans"/>
                <a:ea typeface="Open Sans"/>
                <a:cs typeface="Open Sans"/>
                <a:sym typeface="Open Sans"/>
              </a:rPr>
              <a:t>This ‘entp-project’ resource group is where you will create all the components that make up this project. When creating VMs in this section, please only use Standard_B1s for your VM size and the Linux Ubuntu 18.04 image.</a:t>
            </a:r>
            <a:endParaRPr sz="1800" b="1">
              <a:latin typeface="Open Sans"/>
              <a:ea typeface="Open Sans"/>
              <a:cs typeface="Open Sans"/>
              <a:sym typeface="Open Sans"/>
            </a:endParaRPr>
          </a:p>
          <a:p>
            <a:pPr marL="0" lvl="0" indent="0" algn="l" rtl="0">
              <a:spcBef>
                <a:spcPts val="1600"/>
              </a:spcBef>
              <a:spcAft>
                <a:spcPts val="0"/>
              </a:spcAft>
              <a:buNone/>
            </a:pPr>
            <a:r>
              <a:rPr lang="en" sz="1800" b="1">
                <a:latin typeface="Open Sans"/>
                <a:ea typeface="Open Sans"/>
                <a:cs typeface="Open Sans"/>
                <a:sym typeface="Open Sans"/>
              </a:rPr>
              <a:t>Insert screenshots of your network on the following pages, showing completion of each of the specified tasks.</a:t>
            </a:r>
            <a:endParaRPr sz="1800" b="1">
              <a:latin typeface="Open Sans"/>
              <a:ea typeface="Open Sans"/>
              <a:cs typeface="Open Sans"/>
              <a:sym typeface="Open Sans"/>
            </a:endParaRPr>
          </a:p>
          <a:p>
            <a:pPr marL="0" lvl="0" indent="0" algn="l" rtl="0">
              <a:spcBef>
                <a:spcPts val="1600"/>
              </a:spcBef>
              <a:spcAft>
                <a:spcPts val="0"/>
              </a:spcAft>
              <a:buNone/>
            </a:pPr>
            <a:endParaRPr sz="18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5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2.1.1 Screenshot</a:t>
            </a:r>
            <a:endParaRPr sz="3600" b="1"/>
          </a:p>
          <a:p>
            <a:pPr marL="0" lvl="0" indent="0" algn="l" rtl="0">
              <a:lnSpc>
                <a:spcPct val="115000"/>
              </a:lnSpc>
              <a:spcBef>
                <a:spcPts val="1200"/>
              </a:spcBef>
              <a:spcAft>
                <a:spcPts val="1200"/>
              </a:spcAft>
              <a:buClr>
                <a:schemeClr val="dk1"/>
              </a:buClr>
              <a:buSzPts val="1100"/>
              <a:buFont typeface="Arial"/>
              <a:buNone/>
            </a:pPr>
            <a:r>
              <a:rPr lang="en" sz="2000" b="1">
                <a:solidFill>
                  <a:schemeClr val="dk2"/>
                </a:solidFill>
              </a:rPr>
              <a:t>Create two Azure Virtual Networks in the resource group ‘entp-project’. Label one for your DMZ and one as your Internal.</a:t>
            </a:r>
            <a:endParaRPr sz="2000" b="1"/>
          </a:p>
        </p:txBody>
      </p:sp>
      <p:pic>
        <p:nvPicPr>
          <p:cNvPr id="3" name="Picture 2">
            <a:extLst>
              <a:ext uri="{FF2B5EF4-FFF2-40B4-BE49-F238E27FC236}">
                <a16:creationId xmlns:a16="http://schemas.microsoft.com/office/drawing/2014/main" id="{E9382F2E-5512-198F-EF2D-B36A256C1BAB}"/>
              </a:ext>
            </a:extLst>
          </p:cNvPr>
          <p:cNvPicPr>
            <a:picLocks noChangeAspect="1"/>
          </p:cNvPicPr>
          <p:nvPr/>
        </p:nvPicPr>
        <p:blipFill>
          <a:blip r:embed="rId3"/>
          <a:stretch>
            <a:fillRect/>
          </a:stretch>
        </p:blipFill>
        <p:spPr>
          <a:xfrm>
            <a:off x="0" y="3434989"/>
            <a:ext cx="7772400" cy="318842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5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2.1.2 Screenshot</a:t>
            </a:r>
            <a:endParaRPr sz="3600" b="1"/>
          </a:p>
          <a:p>
            <a:pPr marL="0" lvl="0" indent="0" algn="l" rtl="0">
              <a:lnSpc>
                <a:spcPct val="115000"/>
              </a:lnSpc>
              <a:spcBef>
                <a:spcPts val="1200"/>
              </a:spcBef>
              <a:spcAft>
                <a:spcPts val="0"/>
              </a:spcAft>
              <a:buNone/>
            </a:pPr>
            <a:r>
              <a:rPr lang="en" sz="2000" b="1">
                <a:solidFill>
                  <a:schemeClr val="dk2"/>
                </a:solidFill>
              </a:rPr>
              <a:t>Create 2 subnets within your DMZ - subnets should be public and private.</a:t>
            </a:r>
            <a:endParaRPr sz="3800" b="1"/>
          </a:p>
          <a:p>
            <a:pPr marL="0" lvl="0" indent="0" algn="l" rtl="0">
              <a:lnSpc>
                <a:spcPct val="115000"/>
              </a:lnSpc>
              <a:spcBef>
                <a:spcPts val="1200"/>
              </a:spcBef>
              <a:spcAft>
                <a:spcPts val="1200"/>
              </a:spcAft>
              <a:buNone/>
            </a:pPr>
            <a:endParaRPr sz="2000" b="1">
              <a:solidFill>
                <a:schemeClr val="dk2"/>
              </a:solidFill>
            </a:endParaRPr>
          </a:p>
        </p:txBody>
      </p:sp>
      <p:pic>
        <p:nvPicPr>
          <p:cNvPr id="3" name="Picture 2">
            <a:extLst>
              <a:ext uri="{FF2B5EF4-FFF2-40B4-BE49-F238E27FC236}">
                <a16:creationId xmlns:a16="http://schemas.microsoft.com/office/drawing/2014/main" id="{18BD7793-5700-9DDC-3A51-EC05C9D05AA4}"/>
              </a:ext>
            </a:extLst>
          </p:cNvPr>
          <p:cNvPicPr>
            <a:picLocks noChangeAspect="1"/>
          </p:cNvPicPr>
          <p:nvPr/>
        </p:nvPicPr>
        <p:blipFill>
          <a:blip r:embed="rId3"/>
          <a:stretch>
            <a:fillRect/>
          </a:stretch>
        </p:blipFill>
        <p:spPr>
          <a:xfrm>
            <a:off x="0" y="3441983"/>
            <a:ext cx="7772400" cy="317443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6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2.1.3 Screenshot</a:t>
            </a:r>
            <a:endParaRPr sz="3600" b="1"/>
          </a:p>
          <a:p>
            <a:pPr marL="0" lvl="0" indent="0" algn="l" rtl="0">
              <a:lnSpc>
                <a:spcPct val="115000"/>
              </a:lnSpc>
              <a:spcBef>
                <a:spcPts val="1200"/>
              </a:spcBef>
              <a:spcAft>
                <a:spcPts val="1200"/>
              </a:spcAft>
              <a:buNone/>
            </a:pPr>
            <a:r>
              <a:rPr lang="en" sz="1800" b="1">
                <a:solidFill>
                  <a:schemeClr val="dk2"/>
                </a:solidFill>
              </a:rPr>
              <a:t>Create three subnets in your internal network and label them Management, Secure, and Enterprise.</a:t>
            </a:r>
            <a:endParaRPr sz="3600" b="1"/>
          </a:p>
        </p:txBody>
      </p:sp>
      <p:pic>
        <p:nvPicPr>
          <p:cNvPr id="3" name="Picture 2">
            <a:extLst>
              <a:ext uri="{FF2B5EF4-FFF2-40B4-BE49-F238E27FC236}">
                <a16:creationId xmlns:a16="http://schemas.microsoft.com/office/drawing/2014/main" id="{EBA6C235-22CA-3B9D-AB4D-F1B17A056125}"/>
              </a:ext>
            </a:extLst>
          </p:cNvPr>
          <p:cNvPicPr>
            <a:picLocks noChangeAspect="1"/>
          </p:cNvPicPr>
          <p:nvPr/>
        </p:nvPicPr>
        <p:blipFill>
          <a:blip r:embed="rId3"/>
          <a:stretch>
            <a:fillRect/>
          </a:stretch>
        </p:blipFill>
        <p:spPr>
          <a:xfrm>
            <a:off x="0" y="3497255"/>
            <a:ext cx="7772400" cy="3063889"/>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896</TotalTime>
  <Words>2288</Words>
  <Application>Microsoft Office PowerPoint</Application>
  <PresentationFormat>Custom</PresentationFormat>
  <Paragraphs>250</Paragraphs>
  <Slides>40</Slides>
  <Notes>36</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40</vt:i4>
      </vt:variant>
    </vt:vector>
  </HeadingPairs>
  <TitlesOfParts>
    <vt:vector size="48" baseType="lpstr">
      <vt:lpstr>Helvetica Neue</vt:lpstr>
      <vt:lpstr>Open Sans</vt:lpstr>
      <vt:lpstr>Arial</vt:lpstr>
      <vt:lpstr>Open Sans Light</vt:lpstr>
      <vt:lpstr>Simple Light</vt:lpstr>
      <vt:lpstr>Simple Light</vt:lpstr>
      <vt:lpstr>Simple Light</vt:lpstr>
      <vt:lpstr>White</vt:lpstr>
      <vt:lpstr>Project: Securing the Perimeter  Directions and  Submission Template </vt:lpstr>
      <vt:lpstr>PowerPoint Presentation</vt:lpstr>
      <vt:lpstr>Section 1: Designing the Network</vt:lpstr>
      <vt:lpstr>1.1 Designing the Network</vt:lpstr>
      <vt:lpstr>PowerPoint Presentation</vt:lpstr>
      <vt:lpstr>Section 2: Building the Network</vt:lpstr>
      <vt:lpstr>2.1.1 Screenshot Create two Azure Virtual Networks in the resource group ‘entp-project’. Label one for your DMZ and one as your Internal.</vt:lpstr>
      <vt:lpstr>2.1.2 Screenshot Create 2 subnets within your DMZ - subnets should be public and private. </vt:lpstr>
      <vt:lpstr>2.1.3 Screenshot Create three subnets in your internal network and label them Management, Secure, and Enterprise.</vt:lpstr>
      <vt:lpstr>2.2 Creating Virtual Machines</vt:lpstr>
      <vt:lpstr>2.2.1 Screenshot Create one VM in each of your public and private DMZ subnets. Please only use Standard_B1s for your VM size and select the Linux Ubuntu 18.04 image, otherwise you will encounter an error.</vt:lpstr>
      <vt:lpstr>2.2.2 Screenshot Create one VM in each of your Management, Secure, and Enterprise internal subnets. Please only use Standard_B1s for your VM size and select the Linux Ubuntu 18.04 image, otherwise you will encounter an error.</vt:lpstr>
      <vt:lpstr>PowerPoint Presentation</vt:lpstr>
      <vt:lpstr>2.3 Secure Routing</vt:lpstr>
      <vt:lpstr>2.3.1 Screenshot Traffic rules in your DMZ. </vt:lpstr>
      <vt:lpstr>2.3.2 Screenshot Traffic rules in your Internal network. </vt:lpstr>
      <vt:lpstr>PowerPoint Presentation</vt:lpstr>
      <vt:lpstr>2.4 VPN Access</vt:lpstr>
      <vt:lpstr>2.4.1 Screenshot Create a VPN to connect to your internal network. </vt:lpstr>
      <vt:lpstr>2.4.2 Screenshot Test VPN connection by connecting to one of the VMs in your internal network.</vt:lpstr>
      <vt:lpstr>PowerPoint Presentation</vt:lpstr>
      <vt:lpstr>Section 3: Build the SIEM</vt:lpstr>
      <vt:lpstr> 3.1.1 Screenshot Create a VM in your private DMZ. On that VM, go through the process to create an ELK Server. For your Elk Server use the VM size DS1_v2 and  Linux Ubuntu 18.04 image. </vt:lpstr>
      <vt:lpstr> 3.1.2 Screenshot Set up routing to only allow traffic inbound to the server from both your virtual networks, and make sure Kibana is only accessible when you're on the network. </vt:lpstr>
      <vt:lpstr>3.2 Ingest Logs</vt:lpstr>
      <vt:lpstr> 3.2.1 Screenshot Install Filebeat on your web servers and show the Filebeat service as active. </vt:lpstr>
      <vt:lpstr> 3.2.2 Screenshot Configure Filebeat to route web server logs to Elasticsearch. </vt:lpstr>
      <vt:lpstr> 3.2.3 Screenshot Simulate web traffic to your web servers using https://www.babylontraffic.com. </vt:lpstr>
      <vt:lpstr> 3.2.4 Screenshot Web server logs appear in Kibana. </vt:lpstr>
      <vt:lpstr>3.3 Build Alerts</vt:lpstr>
      <vt:lpstr> 3.3.1 Screenshot Create an alert for DoS attack. </vt:lpstr>
      <vt:lpstr> 3.3.2 Screenshot Create an alert for Brute Force attack. </vt:lpstr>
      <vt:lpstr> 3.3.3 Screenshot Create an alert for a scanning attack. During the scan, an attacker is looking to identify what ports are open. </vt:lpstr>
      <vt:lpstr>3.4 Incident Response Playbook</vt:lpstr>
      <vt:lpstr>PowerPoint Presentation</vt:lpstr>
      <vt:lpstr>PowerPoint Presentation</vt:lpstr>
      <vt:lpstr>PowerPoint Presentation</vt:lpstr>
      <vt:lpstr>Section 4: Zero Trust Model</vt:lpstr>
      <vt:lpstr>4.1 Zero Trust Model</vt:lpstr>
      <vt:lpstr>4.2 Modern Architecture vs. Zero Trust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Securing the Perimeter  Directions and  Submission Template</dc:title>
  <dc:creator>PAIS</dc:creator>
  <cp:lastModifiedBy>ROYLAN PAIS</cp:lastModifiedBy>
  <cp:revision>12</cp:revision>
  <dcterms:modified xsi:type="dcterms:W3CDTF">2024-06-18T14:10:33Z</dcterms:modified>
</cp:coreProperties>
</file>